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18"/>
  </p:notesMasterIdLst>
  <p:handoutMasterIdLst>
    <p:handoutMasterId r:id="rId19"/>
  </p:handoutMasterIdLst>
  <p:sldIdLst>
    <p:sldId id="272" r:id="rId6"/>
    <p:sldId id="374" r:id="rId7"/>
    <p:sldId id="2147478817" r:id="rId8"/>
    <p:sldId id="2147478847" r:id="rId9"/>
    <p:sldId id="2147478844" r:id="rId10"/>
    <p:sldId id="2147478842" r:id="rId11"/>
    <p:sldId id="2147478824" r:id="rId12"/>
    <p:sldId id="2147478845" r:id="rId13"/>
    <p:sldId id="2147478772" r:id="rId14"/>
    <p:sldId id="2147478846" r:id="rId15"/>
    <p:sldId id="2147478796" r:id="rId16"/>
    <p:sldId id="26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AE6B579D-8513-406E-A3C4-9EA25642A84B}">
          <p14:sldIdLst>
            <p14:sldId id="272"/>
            <p14:sldId id="374"/>
            <p14:sldId id="2147478817"/>
            <p14:sldId id="2147478847"/>
            <p14:sldId id="2147478844"/>
            <p14:sldId id="2147478842"/>
          </p14:sldIdLst>
        </p14:section>
        <p14:section name="ERCOT Recommended Option" id="{72491126-CD37-42DC-A0A3-EB5E2CA35953}">
          <p14:sldIdLst>
            <p14:sldId id="2147478824"/>
            <p14:sldId id="2147478845"/>
            <p14:sldId id="2147478772"/>
            <p14:sldId id="2147478846"/>
            <p14:sldId id="2147478796"/>
          </p14:sldIdLst>
        </p14:section>
        <p14:section name="Thank you!" id="{23D286EB-4A5F-4000-8397-A08BDC1C28B0}">
          <p14:sldIdLst>
            <p14:sldId id="261"/>
          </p14:sldIdLst>
        </p14:section>
        <p14:section name="Appendix" id="{C1140531-B23B-466D-91A4-BF85FE9845A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790F16-BFD2-D0B5-B6B6-BF5542BA1775}" name="Gnanam, Prabhu" initials="GG" userId="S::Gnanaprabhu.Gnanam@ercot.com::d03f8348-7b6f-4b0c-9d33-21c06bcfa775" providerId="AD"/>
  <p188:author id="{F62FE15F-B24D-923F-93DA-036D91E4413F}" name="Ahmed, Tanzila" initials="TA" userId="S::Tanzila.Ahmed@ercot.com::ea06b024-ef11-47eb-8d9d-0be56109653e" providerId="AD"/>
  <p188:author id="{CEFC3FB5-AC48-DF78-E8CC-2725B05A89E1}" name="Penti, Abishek" initials="AP" userId="S::Abishek.Penti@ercot.com::aecc7d55-d0ce-43f0-80b7-e0b0bbe3faf5" providerId="AD"/>
  <p188:author id="{B39AE3CA-EB25-4CD9-9453-942A94071548}" name="Golen, Robert" initials="RG" userId="S::Robert.Golen@ercot.com::71f8c5a0-fca0-4b34-9386-d3f89548f9f2"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100"/>
    <a:srgbClr val="890C58"/>
    <a:srgbClr val="FF8200"/>
    <a:srgbClr val="5B6770"/>
    <a:srgbClr val="FFBDBD"/>
    <a:srgbClr val="FFEEB9"/>
    <a:srgbClr val="AA0000"/>
    <a:srgbClr val="FFD1D1"/>
    <a:srgbClr val="2794A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0" d="100"/>
          <a:sy n="70" d="100"/>
        </p:scale>
        <p:origin x="1166" y="278"/>
      </p:cViewPr>
      <p:guideLst/>
    </p:cSldViewPr>
  </p:slideViewPr>
  <p:notesTextViewPr>
    <p:cViewPr>
      <p:scale>
        <a:sx n="1" d="1"/>
        <a:sy n="1" d="1"/>
      </p:scale>
      <p:origin x="0" y="0"/>
    </p:cViewPr>
  </p:notesTextViewPr>
  <p:sorterViewPr>
    <p:cViewPr>
      <p:scale>
        <a:sx n="200" d="100"/>
        <a:sy n="2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5/11/2026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5/11/2026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2</a:t>
            </a:fld>
            <a:endParaRPr lang="en-US"/>
          </a:p>
        </p:txBody>
      </p:sp>
    </p:spTree>
    <p:extLst>
      <p:ext uri="{BB962C8B-B14F-4D97-AF65-F5344CB8AC3E}">
        <p14:creationId xmlns:p14="http://schemas.microsoft.com/office/powerpoint/2010/main" val="3326048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18825-0DDA-B142-733D-06B4B8A449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6DD955-BA76-D83E-16B2-8CFFD10BC0A4}"/>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84BA7C9C-1F6A-6EB6-4BD9-F9A40265BC9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E48ACA1-5456-F23E-2280-9190E3B64707}"/>
              </a:ext>
            </a:extLst>
          </p:cNvPr>
          <p:cNvSpPr>
            <a:spLocks noGrp="1"/>
          </p:cNvSpPr>
          <p:nvPr>
            <p:ph type="sldNum" sz="quarter" idx="5"/>
          </p:nvPr>
        </p:nvSpPr>
        <p:spPr/>
        <p:txBody>
          <a:bodyPr/>
          <a:lstStyle/>
          <a:p>
            <a:fld id="{F62AC51D-6DAA-4455-8EA7-D54B64909A85}" type="slidenum">
              <a:rPr lang="en-US" smtClean="0"/>
              <a:t>9</a:t>
            </a:fld>
            <a:endParaRPr lang="en-US"/>
          </a:p>
        </p:txBody>
      </p:sp>
    </p:spTree>
    <p:extLst>
      <p:ext uri="{BB962C8B-B14F-4D97-AF65-F5344CB8AC3E}">
        <p14:creationId xmlns:p14="http://schemas.microsoft.com/office/powerpoint/2010/main" val="3145875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B6E82-DBF5-B26B-6B94-21363F2064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53609B-91FD-D9FD-C4A4-6F48B4A3DEAF}"/>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6511587F-4C7A-05E6-862D-1D42EDDB65F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F821C35-0A4C-C5D1-FD7B-BAC2085E62F0}"/>
              </a:ext>
            </a:extLst>
          </p:cNvPr>
          <p:cNvSpPr>
            <a:spLocks noGrp="1"/>
          </p:cNvSpPr>
          <p:nvPr>
            <p:ph type="sldNum" sz="quarter" idx="5"/>
          </p:nvPr>
        </p:nvSpPr>
        <p:spPr/>
        <p:txBody>
          <a:bodyPr/>
          <a:lstStyle/>
          <a:p>
            <a:fld id="{F62AC51D-6DAA-4455-8EA7-D54B64909A85}" type="slidenum">
              <a:rPr lang="en-US" smtClean="0"/>
              <a:t>10</a:t>
            </a:fld>
            <a:endParaRPr lang="en-US"/>
          </a:p>
        </p:txBody>
      </p:sp>
    </p:spTree>
    <p:extLst>
      <p:ext uri="{BB962C8B-B14F-4D97-AF65-F5344CB8AC3E}">
        <p14:creationId xmlns:p14="http://schemas.microsoft.com/office/powerpoint/2010/main" val="20766190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Tree>
    <p:extLst>
      <p:ext uri="{BB962C8B-B14F-4D97-AF65-F5344CB8AC3E}">
        <p14:creationId xmlns:p14="http://schemas.microsoft.com/office/powerpoint/2010/main" val="4073120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May 11,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11,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extLst>
    <p:ext uri="{DCECCB84-F9BA-43D5-87BE-67443E8EF086}">
      <p15:sldGuideLst xmlns:p15="http://schemas.microsoft.com/office/powerpoint/2012/main">
        <p15:guide id="1" orient="horz" pos="8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11,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11,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11,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BA731D8E-76C7-4378-D70D-F28235989375}"/>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3" name="Footer Placeholder 3">
            <a:extLst>
              <a:ext uri="{FF2B5EF4-FFF2-40B4-BE49-F238E27FC236}">
                <a16:creationId xmlns:a16="http://schemas.microsoft.com/office/drawing/2014/main" id="{5DC4EEB7-7FF8-ADA5-D703-C42F640B8E0E}"/>
              </a:ext>
            </a:extLst>
          </p:cNvPr>
          <p:cNvSpPr>
            <a:spLocks noGrp="1"/>
          </p:cNvSpPr>
          <p:nvPr>
            <p:ph type="ftr" sz="quarter" idx="11"/>
          </p:nvPr>
        </p:nvSpPr>
        <p:spPr>
          <a:xfrm>
            <a:off x="533400" y="6356350"/>
            <a:ext cx="8010526" cy="365125"/>
          </a:xfrm>
        </p:spPr>
        <p:txBody>
          <a:bodyPr/>
          <a:lstStyle/>
          <a:p>
            <a:endParaRPr lang="en-US" dirty="0"/>
          </a:p>
        </p:txBody>
      </p:sp>
      <p:sp>
        <p:nvSpPr>
          <p:cNvPr id="14" name="Date Placeholder 2">
            <a:extLst>
              <a:ext uri="{FF2B5EF4-FFF2-40B4-BE49-F238E27FC236}">
                <a16:creationId xmlns:a16="http://schemas.microsoft.com/office/drawing/2014/main" id="{63A4F9EC-9B00-DD2E-4FD0-14835D177737}"/>
              </a:ext>
            </a:extLst>
          </p:cNvPr>
          <p:cNvSpPr>
            <a:spLocks noGrp="1"/>
          </p:cNvSpPr>
          <p:nvPr>
            <p:ph type="dt" sz="half" idx="10"/>
          </p:nvPr>
        </p:nvSpPr>
        <p:spPr>
          <a:xfrm>
            <a:off x="8716884" y="6356350"/>
            <a:ext cx="2773273" cy="365125"/>
          </a:xfrm>
        </p:spPr>
        <p:txBody>
          <a:bodyPr/>
          <a:lstStyle/>
          <a:p>
            <a:fld id="{4622DDF3-D449-4F98-B894-CB4D05D68FAC}" type="datetime4">
              <a:rPr lang="en-US" smtClean="0"/>
              <a:t>May 11, 2026</a:t>
            </a:fld>
            <a:endParaRPr lang="en-US" dirty="0"/>
          </a:p>
        </p:txBody>
      </p:sp>
      <p:sp>
        <p:nvSpPr>
          <p:cNvPr id="15" name="Slide Number Placeholder 4">
            <a:extLst>
              <a:ext uri="{FF2B5EF4-FFF2-40B4-BE49-F238E27FC236}">
                <a16:creationId xmlns:a16="http://schemas.microsoft.com/office/drawing/2014/main" id="{FB9B303E-051B-949A-B055-22AB9ACA34E9}"/>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dirty="0"/>
          </a:p>
        </p:txBody>
      </p:sp>
      <p:sp>
        <p:nvSpPr>
          <p:cNvPr id="17" name="Text Placeholder 10">
            <a:extLst>
              <a:ext uri="{FF2B5EF4-FFF2-40B4-BE49-F238E27FC236}">
                <a16:creationId xmlns:a16="http://schemas.microsoft.com/office/drawing/2014/main" id="{E58C439B-7649-E629-EB56-7EBF6F33872B}"/>
              </a:ext>
            </a:extLst>
          </p:cNvPr>
          <p:cNvSpPr>
            <a:spLocks noGrp="1"/>
          </p:cNvSpPr>
          <p:nvPr>
            <p:ph type="body" sz="quarter" idx="16"/>
          </p:nvPr>
        </p:nvSpPr>
        <p:spPr>
          <a:xfrm>
            <a:off x="495300" y="1676400"/>
            <a:ext cx="111633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9061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May 11,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2200" b="1" dirty="0"/>
            </a:lvl1pPr>
            <a:lvl2pPr marL="548640" indent="-182880">
              <a:buFont typeface="Arial" panose="020B0604020202020204" pitchFamily="34" charset="0"/>
              <a:buChar char="•"/>
              <a:defRPr lang="en-US" sz="1800" dirty="0"/>
            </a:lvl2pPr>
            <a:lvl3pPr>
              <a:defRPr lang="en-US" sz="1600" dirty="0"/>
            </a:lvl3pPr>
            <a:lvl4pPr>
              <a:defRPr lang="en-US" sz="1400" dirty="0"/>
            </a:lvl4pPr>
            <a:lvl5pPr>
              <a:defRPr lang="en-US" sz="12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May 11,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11,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5368159"/>
            <a:ext cx="11163298" cy="84801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800" b="1" dirty="0"/>
            </a:lvl1pPr>
            <a:lvl2pPr marL="548640" indent="-182880">
              <a:buFont typeface="Arial" panose="020B0604020202020204" pitchFamily="34" charset="0"/>
              <a:buChar char="•"/>
              <a:defRPr lang="en-US" sz="1600" dirty="0"/>
            </a:lvl2pPr>
            <a:lvl3pPr>
              <a:defRPr lang="en-US" sz="1400" dirty="0"/>
            </a:lvl3pPr>
            <a:lvl4pPr>
              <a:defRPr lang="en-US" sz="1200" dirty="0"/>
            </a:lvl4pPr>
            <a:lvl5pPr>
              <a:defRPr lang="en-US" sz="1100" dirty="0"/>
            </a:lvl5pPr>
          </a:lstStyle>
          <a:p>
            <a:pPr lvl="0"/>
            <a:r>
              <a:rPr lang="en-US" dirty="0"/>
              <a:t>Click to edit Master text styles</a:t>
            </a:r>
          </a:p>
          <a:p>
            <a:pPr lvl="1"/>
            <a:r>
              <a:rPr lang="en-US" dirty="0"/>
              <a:t>Second level</a:t>
            </a:r>
          </a:p>
          <a:p>
            <a:pPr lvl="2"/>
            <a:r>
              <a:rPr lang="en-US" dirty="0"/>
              <a:t>Third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11,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436373" cy="266148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5181600"/>
            <a:ext cx="11163298" cy="1026695"/>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800" b="1" dirty="0"/>
            </a:lvl1pPr>
            <a:lvl2pPr marL="548640" indent="-182880">
              <a:buFont typeface="Arial" panose="020B0604020202020204" pitchFamily="34" charset="0"/>
              <a:buChar char="•"/>
              <a:defRPr lang="en-US" sz="16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11,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7" name="Table Placeholder 6">
            <a:extLst>
              <a:ext uri="{FF2B5EF4-FFF2-40B4-BE49-F238E27FC236}">
                <a16:creationId xmlns:a16="http://schemas.microsoft.com/office/drawing/2014/main" id="{5AA58058-5D6E-9039-C68D-B258F15F9642}"/>
              </a:ext>
            </a:extLst>
          </p:cNvPr>
          <p:cNvSpPr>
            <a:spLocks noGrp="1"/>
          </p:cNvSpPr>
          <p:nvPr>
            <p:ph type="tbl" sz="quarter" idx="17"/>
          </p:nvPr>
        </p:nvSpPr>
        <p:spPr>
          <a:xfrm>
            <a:off x="6035040" y="1654175"/>
            <a:ext cx="5623557" cy="2661486"/>
          </a:xfrm>
        </p:spPr>
        <p:txBody>
          <a:bodyPr/>
          <a:lstStyle/>
          <a:p>
            <a:endParaRPr lang="en-US"/>
          </a:p>
        </p:txBody>
      </p:sp>
    </p:spTree>
    <p:extLst>
      <p:ext uri="{BB962C8B-B14F-4D97-AF65-F5344CB8AC3E}">
        <p14:creationId xmlns:p14="http://schemas.microsoft.com/office/powerpoint/2010/main" val="2573460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May 11,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May 11,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3.sv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81" r:id="rId1"/>
    <p:sldLayoutId id="2147483678"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May 11,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5"/>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73" r:id="rId3"/>
    <p:sldLayoutId id="2147483672" r:id="rId4"/>
    <p:sldLayoutId id="2147483682" r:id="rId5"/>
    <p:sldLayoutId id="2147483664" r:id="rId6"/>
    <p:sldLayoutId id="2147483668" r:id="rId7"/>
    <p:sldLayoutId id="2147483669" r:id="rId8"/>
    <p:sldLayoutId id="2147483666" r:id="rId9"/>
    <p:sldLayoutId id="2147483675" r:id="rId10"/>
    <p:sldLayoutId id="2147483679" r:id="rId11"/>
    <p:sldLayoutId id="2147483676" r:id="rId12"/>
    <p:sldLayoutId id="2147483680" r:id="rId13"/>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22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8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6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2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1056" userDrawn="1">
          <p15:clr>
            <a:srgbClr val="F26B43"/>
          </p15:clr>
        </p15:guide>
        <p15:guide id="7" orient="horz" pos="2260" userDrawn="1">
          <p15:clr>
            <a:srgbClr val="F26B43"/>
          </p15:clr>
        </p15:guide>
        <p15:guide id="8"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hyperlink" Target="mailto:Gnanaprabhu.Gnanam@ercot.com"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AF31B-7178-C607-17D8-2A2BD0BBEF7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D499839-B798-E7B3-DB15-49FAE56390EE}"/>
              </a:ext>
            </a:extLst>
          </p:cNvPr>
          <p:cNvSpPr>
            <a:spLocks noGrp="1"/>
          </p:cNvSpPr>
          <p:nvPr>
            <p:ph type="ctrTitle"/>
          </p:nvPr>
        </p:nvSpPr>
        <p:spPr>
          <a:xfrm>
            <a:off x="5065088" y="1256018"/>
            <a:ext cx="6316168" cy="4604008"/>
          </a:xfrm>
        </p:spPr>
        <p:txBody>
          <a:bodyPr/>
          <a:lstStyle/>
          <a:p>
            <a:pPr>
              <a:lnSpc>
                <a:spcPct val="100000"/>
              </a:lnSpc>
              <a:spcBef>
                <a:spcPts val="300"/>
              </a:spcBef>
              <a:spcAft>
                <a:spcPts val="300"/>
              </a:spcAft>
              <a:defRPr/>
            </a:pPr>
            <a:r>
              <a:rPr lang="en-US" sz="2400" dirty="0">
                <a:solidFill>
                  <a:schemeClr val="tx2"/>
                </a:solidFill>
              </a:rPr>
              <a:t>LCRA Transmission Services Corporation (LCRA TSC) and CenterPoint Energy Houston Electric, LLC (CEHE) Euclid 765-kV Substation and Transmission Line Addition Project (26RPG001) </a:t>
            </a:r>
            <a:br>
              <a:rPr lang="en-US" sz="2800" dirty="0">
                <a:solidFill>
                  <a:schemeClr val="tx2"/>
                </a:solidFill>
              </a:rPr>
            </a:br>
            <a:br>
              <a:rPr lang="en-US" sz="1400" b="0" dirty="0"/>
            </a:br>
            <a:br>
              <a:rPr lang="en-US" sz="1400" b="0" dirty="0"/>
            </a:br>
            <a:br>
              <a:rPr lang="en-US" sz="1400" b="0" dirty="0"/>
            </a:br>
            <a:r>
              <a:rPr lang="en-US" b="0" i="1" dirty="0"/>
              <a:t>Prabhu Gnanam</a:t>
            </a:r>
            <a:br>
              <a:rPr lang="en-US" b="0" i="1" dirty="0"/>
            </a:br>
            <a:r>
              <a:rPr lang="en-US" b="0" i="1" dirty="0"/>
              <a:t>Director, Grid Planning</a:t>
            </a:r>
            <a:br>
              <a:rPr lang="en-US" b="0" i="1" dirty="0"/>
            </a:br>
            <a:br>
              <a:rPr lang="en-US" b="0" i="1" dirty="0"/>
            </a:br>
            <a:r>
              <a:rPr lang="en-US" sz="1800" b="0" dirty="0"/>
              <a:t>Technical Advisory Committee Meeting</a:t>
            </a:r>
            <a:br>
              <a:rPr lang="en-US" sz="1800" b="0" dirty="0"/>
            </a:br>
            <a:r>
              <a:rPr lang="en-US" sz="1600" b="0" dirty="0"/>
              <a:t>May 19, 2026</a:t>
            </a:r>
            <a:endParaRPr lang="en-US" dirty="0"/>
          </a:p>
        </p:txBody>
      </p:sp>
    </p:spTree>
    <p:extLst>
      <p:ext uri="{BB962C8B-B14F-4D97-AF65-F5344CB8AC3E}">
        <p14:creationId xmlns:p14="http://schemas.microsoft.com/office/powerpoint/2010/main" val="3584611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C491C-9C9F-CFF3-5EFF-8AA8E408577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105C451-09E3-072B-20BE-5EA480A3BDC0}"/>
              </a:ext>
            </a:extLst>
          </p:cNvPr>
          <p:cNvSpPr>
            <a:spLocks noGrp="1"/>
          </p:cNvSpPr>
          <p:nvPr>
            <p:ph type="title"/>
          </p:nvPr>
        </p:nvSpPr>
        <p:spPr/>
        <p:txBody>
          <a:bodyPr/>
          <a:lstStyle/>
          <a:p>
            <a:r>
              <a:rPr lang="en-US" dirty="0"/>
              <a:t>ERCOT Recommendation (cont.)</a:t>
            </a:r>
            <a:endParaRPr lang="en-US" dirty="0">
              <a:highlight>
                <a:srgbClr val="FFFF00"/>
              </a:highlight>
            </a:endParaRPr>
          </a:p>
        </p:txBody>
      </p:sp>
      <p:sp>
        <p:nvSpPr>
          <p:cNvPr id="2" name="Slide Number Placeholder 1">
            <a:extLst>
              <a:ext uri="{FF2B5EF4-FFF2-40B4-BE49-F238E27FC236}">
                <a16:creationId xmlns:a16="http://schemas.microsoft.com/office/drawing/2014/main" id="{319014B4-9B82-EFE3-3F58-098F0DE98301}"/>
              </a:ext>
            </a:extLst>
          </p:cNvPr>
          <p:cNvSpPr>
            <a:spLocks noGrp="1"/>
          </p:cNvSpPr>
          <p:nvPr>
            <p:ph type="sldNum" sz="quarter" idx="12"/>
          </p:nvPr>
        </p:nvSpPr>
        <p:spPr/>
        <p:txBody>
          <a:bodyPr/>
          <a:lstStyle/>
          <a:p>
            <a:fld id="{1D93BD3E-1E9A-4970-A6F7-E7AC52762E0C}" type="slidenum">
              <a:rPr lang="en-US" smtClean="0"/>
              <a:pPr/>
              <a:t>10</a:t>
            </a:fld>
            <a:endParaRPr lang="en-US"/>
          </a:p>
        </p:txBody>
      </p:sp>
      <p:sp>
        <p:nvSpPr>
          <p:cNvPr id="4" name="TextBox 3">
            <a:extLst>
              <a:ext uri="{FF2B5EF4-FFF2-40B4-BE49-F238E27FC236}">
                <a16:creationId xmlns:a16="http://schemas.microsoft.com/office/drawing/2014/main" id="{53ABCE7D-5DC6-962F-B1A4-3E0EDD436C8B}"/>
              </a:ext>
            </a:extLst>
          </p:cNvPr>
          <p:cNvSpPr txBox="1"/>
          <p:nvPr/>
        </p:nvSpPr>
        <p:spPr>
          <a:xfrm>
            <a:off x="938366" y="1070691"/>
            <a:ext cx="10720234" cy="5409173"/>
          </a:xfrm>
          <a:prstGeom prst="rect">
            <a:avLst/>
          </a:prstGeom>
          <a:noFill/>
        </p:spPr>
        <p:txBody>
          <a:bodyPr wrap="square">
            <a:spAutoFit/>
          </a:bodyPr>
          <a:lstStyle/>
          <a:p>
            <a:pPr>
              <a:spcAft>
                <a:spcPts val="0"/>
              </a:spcAft>
              <a:defRPr/>
            </a:pPr>
            <a:r>
              <a:rPr lang="en-US" sz="2200" dirty="0"/>
              <a:t>Construct a new Euclid to Hillje 765-kV single-circuit transmission line, with normal and emergency ratings of at least 7,602 MVA, which will require a new ROW, approximately 131.4 miles</a:t>
            </a:r>
          </a:p>
          <a:p>
            <a:pPr marL="548640" lvl="1" indent="-182880">
              <a:spcBef>
                <a:spcPts val="300"/>
              </a:spcBef>
              <a:spcAft>
                <a:spcPts val="300"/>
              </a:spcAft>
              <a:buFont typeface="Arial" panose="020B0604020202020204" pitchFamily="34" charset="0"/>
              <a:buChar char="•"/>
              <a:defRPr/>
            </a:pPr>
            <a:r>
              <a:rPr lang="en-US" dirty="0"/>
              <a:t>LCRA TSC to construct approximately 65.7 miles segment from Euclid to point-of-interconnection with CEHE; and</a:t>
            </a:r>
          </a:p>
          <a:p>
            <a:pPr marL="548640" lvl="1" indent="-182880">
              <a:spcBef>
                <a:spcPts val="300"/>
              </a:spcBef>
              <a:spcAft>
                <a:spcPts val="300"/>
              </a:spcAft>
              <a:buFont typeface="Arial" panose="020B0604020202020204" pitchFamily="34" charset="0"/>
              <a:buChar char="•"/>
              <a:defRPr/>
            </a:pPr>
            <a:r>
              <a:rPr lang="en-US" dirty="0"/>
              <a:t>CEHE to construct approximately 65.7 miles segment from Hillje to point-of-interconnection with LCRA TSC.</a:t>
            </a:r>
          </a:p>
          <a:p>
            <a:pPr>
              <a:defRPr/>
            </a:pPr>
            <a:r>
              <a:rPr lang="en-US" sz="2200" dirty="0"/>
              <a:t>At Existing Euclid 345-kV Substation</a:t>
            </a:r>
          </a:p>
          <a:p>
            <a:pPr marL="548640" lvl="1" indent="-182880">
              <a:spcBef>
                <a:spcPts val="300"/>
              </a:spcBef>
              <a:spcAft>
                <a:spcPts val="300"/>
              </a:spcAft>
              <a:buFont typeface="Arial" panose="020B0604020202020204" pitchFamily="34" charset="0"/>
              <a:buChar char="•"/>
              <a:defRPr/>
            </a:pPr>
            <a:r>
              <a:rPr lang="en-US" dirty="0"/>
              <a:t>Connect Euclid 345-kV as Cut-in to the existing John Dumas to Hornsby 345-kV transmission line;</a:t>
            </a:r>
          </a:p>
          <a:p>
            <a:pPr marL="548640" lvl="1" indent="-182880">
              <a:spcBef>
                <a:spcPts val="300"/>
              </a:spcBef>
              <a:spcAft>
                <a:spcPts val="300"/>
              </a:spcAft>
              <a:buFont typeface="Arial" panose="020B0604020202020204" pitchFamily="34" charset="0"/>
              <a:buChar char="•"/>
              <a:defRPr/>
            </a:pPr>
            <a:r>
              <a:rPr lang="en-US" dirty="0"/>
              <a:t>Construct two (2) new Euclid to Misty 345-kV transmission lines rated to at least 2,988 MVA on separate structures, which will require a new ROW, approximately 2.0 miles;</a:t>
            </a:r>
          </a:p>
          <a:p>
            <a:pPr marL="548640" lvl="1" indent="-182880">
              <a:spcBef>
                <a:spcPts val="300"/>
              </a:spcBef>
              <a:spcAft>
                <a:spcPts val="300"/>
              </a:spcAft>
              <a:buFont typeface="Arial" panose="020B0604020202020204" pitchFamily="34" charset="0"/>
              <a:buChar char="•"/>
              <a:defRPr/>
            </a:pPr>
            <a:r>
              <a:rPr lang="en-US" dirty="0"/>
              <a:t>All equipment will be rated at 2,988 MVA (5000 Amps); and</a:t>
            </a:r>
          </a:p>
          <a:p>
            <a:pPr marL="548640" lvl="1" indent="-182880">
              <a:spcBef>
                <a:spcPts val="300"/>
              </a:spcBef>
              <a:spcAft>
                <a:spcPts val="300"/>
              </a:spcAft>
              <a:buFont typeface="Arial" panose="020B0604020202020204" pitchFamily="34" charset="0"/>
              <a:buChar char="•"/>
              <a:defRPr/>
            </a:pPr>
            <a:r>
              <a:rPr lang="en-US" dirty="0"/>
              <a:t>Install new 345-kV circuit breakers with 80 kA interrupting capability.</a:t>
            </a:r>
          </a:p>
          <a:p>
            <a:pPr>
              <a:defRPr/>
            </a:pPr>
            <a:r>
              <a:rPr lang="en-US" sz="2200" dirty="0"/>
              <a:t>At Existing Misty 345-kV Substation </a:t>
            </a:r>
          </a:p>
          <a:p>
            <a:pPr marL="548640" lvl="1" indent="-182880">
              <a:spcBef>
                <a:spcPts val="300"/>
              </a:spcBef>
              <a:spcAft>
                <a:spcPts val="300"/>
              </a:spcAft>
              <a:buFont typeface="Arial" panose="020B0604020202020204" pitchFamily="34" charset="0"/>
              <a:buChar char="•"/>
              <a:defRPr/>
            </a:pPr>
            <a:r>
              <a:rPr lang="en-US" dirty="0"/>
              <a:t>All equipment will be rated at 2,988 MVA (5000 Amps); and</a:t>
            </a:r>
          </a:p>
          <a:p>
            <a:pPr marL="548640" lvl="1" indent="-182880">
              <a:spcBef>
                <a:spcPts val="300"/>
              </a:spcBef>
              <a:spcAft>
                <a:spcPts val="300"/>
              </a:spcAft>
              <a:buFont typeface="Arial" panose="020B0604020202020204" pitchFamily="34" charset="0"/>
              <a:buChar char="•"/>
              <a:defRPr/>
            </a:pPr>
            <a:r>
              <a:rPr lang="en-US" dirty="0"/>
              <a:t>Install new 345-kV circuit breakers with 80 kA interrupting capability.</a:t>
            </a:r>
          </a:p>
        </p:txBody>
      </p:sp>
    </p:spTree>
    <p:extLst>
      <p:ext uri="{BB962C8B-B14F-4D97-AF65-F5344CB8AC3E}">
        <p14:creationId xmlns:p14="http://schemas.microsoft.com/office/powerpoint/2010/main" val="4457259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FF2A0-CAF3-1AD3-C106-E8AA2B20A7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EE553A-FF12-F026-0981-2370B1BE4F58}"/>
              </a:ext>
            </a:extLst>
          </p:cNvPr>
          <p:cNvSpPr>
            <a:spLocks noGrp="1"/>
          </p:cNvSpPr>
          <p:nvPr>
            <p:ph type="title"/>
          </p:nvPr>
        </p:nvSpPr>
        <p:spPr/>
        <p:txBody>
          <a:bodyPr/>
          <a:lstStyle/>
          <a:p>
            <a:r>
              <a:rPr lang="en-US" dirty="0"/>
              <a:t>ERCOT Recommendation</a:t>
            </a:r>
          </a:p>
        </p:txBody>
      </p:sp>
      <p:sp>
        <p:nvSpPr>
          <p:cNvPr id="5" name="Slide Number Placeholder 4">
            <a:extLst>
              <a:ext uri="{FF2B5EF4-FFF2-40B4-BE49-F238E27FC236}">
                <a16:creationId xmlns:a16="http://schemas.microsoft.com/office/drawing/2014/main" id="{CDEBBB6B-6368-B20D-A720-1B4F7479B355}"/>
              </a:ext>
            </a:extLst>
          </p:cNvPr>
          <p:cNvSpPr>
            <a:spLocks noGrp="1"/>
          </p:cNvSpPr>
          <p:nvPr>
            <p:ph type="sldNum" sz="quarter" idx="12"/>
          </p:nvPr>
        </p:nvSpPr>
        <p:spPr/>
        <p:txBody>
          <a:bodyPr/>
          <a:lstStyle/>
          <a:p>
            <a:fld id="{BCDE79FB-97BA-492B-8D57-F1373F9ADA95}" type="slidenum">
              <a:rPr lang="en-US" smtClean="0"/>
              <a:t>11</a:t>
            </a:fld>
            <a:endParaRPr lang="en-US"/>
          </a:p>
        </p:txBody>
      </p:sp>
      <p:pic>
        <p:nvPicPr>
          <p:cNvPr id="8" name="Picture 7">
            <a:extLst>
              <a:ext uri="{FF2B5EF4-FFF2-40B4-BE49-F238E27FC236}">
                <a16:creationId xmlns:a16="http://schemas.microsoft.com/office/drawing/2014/main" id="{C9D249F0-747B-2809-ADF4-E6F7E8E64F77}"/>
              </a:ext>
            </a:extLst>
          </p:cNvPr>
          <p:cNvPicPr>
            <a:picLocks noChangeAspect="1"/>
          </p:cNvPicPr>
          <p:nvPr/>
        </p:nvPicPr>
        <p:blipFill>
          <a:blip r:embed="rId2"/>
          <a:stretch>
            <a:fillRect/>
          </a:stretch>
        </p:blipFill>
        <p:spPr>
          <a:xfrm>
            <a:off x="3375847" y="1040417"/>
            <a:ext cx="5440305" cy="5183403"/>
          </a:xfrm>
          <a:prstGeom prst="rect">
            <a:avLst/>
          </a:prstGeom>
          <a:ln w="9525">
            <a:solidFill>
              <a:schemeClr val="tx1"/>
            </a:solidFill>
          </a:ln>
        </p:spPr>
      </p:pic>
      <p:sp>
        <p:nvSpPr>
          <p:cNvPr id="9" name="Oval 8">
            <a:extLst>
              <a:ext uri="{FF2B5EF4-FFF2-40B4-BE49-F238E27FC236}">
                <a16:creationId xmlns:a16="http://schemas.microsoft.com/office/drawing/2014/main" id="{76948A19-8697-EDDD-49DE-FE0044621EF6}"/>
              </a:ext>
            </a:extLst>
          </p:cNvPr>
          <p:cNvSpPr/>
          <p:nvPr/>
        </p:nvSpPr>
        <p:spPr>
          <a:xfrm>
            <a:off x="6636772" y="3847894"/>
            <a:ext cx="1278195" cy="1264880"/>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84842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C5B32BFE-B73E-B6A0-D6F1-B0BDBD288C77}"/>
              </a:ext>
            </a:extLst>
          </p:cNvPr>
          <p:cNvSpPr>
            <a:spLocks noGrp="1"/>
          </p:cNvSpPr>
          <p:nvPr>
            <p:ph type="title"/>
          </p:nvPr>
        </p:nvSpPr>
        <p:spPr/>
        <p:txBody>
          <a:bodyPr anchor="ctr">
            <a:normAutofit/>
          </a:bodyPr>
          <a:lstStyle/>
          <a:p>
            <a:r>
              <a:rPr lang="en-US" sz="4000" dirty="0">
                <a:solidFill>
                  <a:schemeClr val="tx1"/>
                </a:solidFill>
              </a:rPr>
              <a:t>Thank you!</a:t>
            </a:r>
            <a:br>
              <a:rPr lang="en-US" sz="4000" dirty="0">
                <a:solidFill>
                  <a:schemeClr val="tx1"/>
                </a:solidFill>
              </a:rPr>
            </a:br>
            <a:r>
              <a:rPr lang="en-US" dirty="0"/>
              <a:t>Questions/Comments?</a:t>
            </a:r>
            <a:endParaRPr lang="en-US" sz="4000" dirty="0">
              <a:solidFill>
                <a:schemeClr val="tx1"/>
              </a:solidFill>
            </a:endParaRPr>
          </a:p>
        </p:txBody>
      </p:sp>
      <p:sp>
        <p:nvSpPr>
          <p:cNvPr id="32" name="Content Placeholder 31">
            <a:extLst>
              <a:ext uri="{FF2B5EF4-FFF2-40B4-BE49-F238E27FC236}">
                <a16:creationId xmlns:a16="http://schemas.microsoft.com/office/drawing/2014/main" id="{74F9DF0B-10DE-1217-3D4A-12A1DB39672A}"/>
              </a:ext>
            </a:extLst>
          </p:cNvPr>
          <p:cNvSpPr>
            <a:spLocks noGrp="1"/>
          </p:cNvSpPr>
          <p:nvPr>
            <p:ph type="body" sz="quarter" idx="13"/>
          </p:nvPr>
        </p:nvSpPr>
        <p:spPr/>
        <p:txBody>
          <a:bodyPr/>
          <a:lstStyle/>
          <a:p>
            <a:r>
              <a:rPr lang="en-US" dirty="0">
                <a:hlinkClick r:id="rId2"/>
              </a:rPr>
              <a:t>G</a:t>
            </a:r>
            <a:r>
              <a:rPr lang="en-US" sz="2400" b="1" dirty="0">
                <a:solidFill>
                  <a:srgbClr val="00829B"/>
                </a:solidFill>
                <a:hlinkClick r:id="rId2"/>
              </a:rPr>
              <a:t>nanaprabhu.Gnanam@ercot.com</a:t>
            </a:r>
            <a:endParaRPr lang="en-US" sz="2400" b="1" dirty="0">
              <a:solidFill>
                <a:srgbClr val="00829B"/>
              </a:solidFill>
            </a:endParaRPr>
          </a:p>
        </p:txBody>
      </p:sp>
      <p:sp>
        <p:nvSpPr>
          <p:cNvPr id="4" name="Slide Number Placeholder 3">
            <a:extLst>
              <a:ext uri="{FF2B5EF4-FFF2-40B4-BE49-F238E27FC236}">
                <a16:creationId xmlns:a16="http://schemas.microsoft.com/office/drawing/2014/main" id="{419FAECD-8669-5985-A1B4-AB3FDFDF9980}"/>
              </a:ext>
            </a:extLst>
          </p:cNvPr>
          <p:cNvSpPr>
            <a:spLocks noGrp="1"/>
          </p:cNvSpPr>
          <p:nvPr>
            <p:ph type="sldNum" sz="quarter" idx="12"/>
          </p:nvPr>
        </p:nvSpPr>
        <p:spPr/>
        <p:txBody>
          <a:bodyPr/>
          <a:lstStyle/>
          <a:p>
            <a:fld id="{BCDE79FB-97BA-492B-8D57-F1373F9ADA95}" type="slidenum">
              <a:rPr lang="en-US" smtClean="0"/>
              <a:t>12</a:t>
            </a:fld>
            <a:endParaRPr lang="en-US" dirty="0"/>
          </a:p>
        </p:txBody>
      </p:sp>
    </p:spTree>
    <p:extLst>
      <p:ext uri="{BB962C8B-B14F-4D97-AF65-F5344CB8AC3E}">
        <p14:creationId xmlns:p14="http://schemas.microsoft.com/office/powerpoint/2010/main" val="2764781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57200"/>
            <a:ext cx="10401300" cy="914400"/>
          </a:xfrm>
        </p:spPr>
        <p:txBody>
          <a:bodyPr/>
          <a:lstStyle/>
          <a:p>
            <a:r>
              <a:rPr lang="en-US" dirty="0"/>
              <a:t>Overview</a:t>
            </a:r>
            <a:br>
              <a:rPr lang="en-US" dirty="0"/>
            </a:br>
            <a:endParaRPr lang="en-US" dirty="0"/>
          </a:p>
        </p:txBody>
      </p:sp>
      <p:sp>
        <p:nvSpPr>
          <p:cNvPr id="4" name="Slide Number Placeholder 3"/>
          <p:cNvSpPr>
            <a:spLocks noGrp="1"/>
          </p:cNvSpPr>
          <p:nvPr>
            <p:ph type="sldNum" sz="quarter" idx="12"/>
          </p:nvPr>
        </p:nvSpPr>
        <p:spPr>
          <a:xfrm>
            <a:off x="11658600" y="6356350"/>
            <a:ext cx="533400" cy="365125"/>
          </a:xfrm>
        </p:spPr>
        <p:txBody>
          <a:bodyPr>
            <a:normAutofit/>
          </a:bodyPr>
          <a:lstStyle/>
          <a:p>
            <a:fld id="{1D93BD3E-1E9A-4970-A6F7-E7AC52762E0C}" type="slidenum">
              <a:rPr lang="en-US" smtClean="0"/>
              <a:pPr/>
              <a:t>2</a:t>
            </a:fld>
            <a:endParaRPr lang="en-US"/>
          </a:p>
        </p:txBody>
      </p:sp>
      <p:sp>
        <p:nvSpPr>
          <p:cNvPr id="3" name="Content Placeholder 2"/>
          <p:cNvSpPr>
            <a:spLocks noGrp="1"/>
          </p:cNvSpPr>
          <p:nvPr>
            <p:ph type="body" sz="quarter" idx="16"/>
          </p:nvPr>
        </p:nvSpPr>
        <p:spPr>
          <a:xfrm>
            <a:off x="514350" y="1056969"/>
            <a:ext cx="11163300" cy="1404061"/>
          </a:xfrm>
          <a:ln>
            <a:noFill/>
          </a:ln>
        </p:spPr>
        <p:txBody>
          <a:bodyPr/>
          <a:lstStyle/>
          <a:p>
            <a:r>
              <a:rPr lang="en-US" dirty="0"/>
              <a:t>LCRA Transmission Services Corporation (LCRA TSC) and CenterPoint Energy Houston Electric, LLC (CEHE) submitted the Euclid 765-kV Substation and Transmission Line Addition Project for Regional Planning Group (RPG) review in January 2026.</a:t>
            </a:r>
          </a:p>
          <a:p>
            <a:endParaRPr lang="en-US" dirty="0"/>
          </a:p>
        </p:txBody>
      </p:sp>
      <p:sp>
        <p:nvSpPr>
          <p:cNvPr id="5" name="Content Placeholder 2">
            <a:extLst>
              <a:ext uri="{FF2B5EF4-FFF2-40B4-BE49-F238E27FC236}">
                <a16:creationId xmlns:a16="http://schemas.microsoft.com/office/drawing/2014/main" id="{CE07E9C6-A609-966C-EFF8-B917B8297762}"/>
              </a:ext>
            </a:extLst>
          </p:cNvPr>
          <p:cNvSpPr txBox="1">
            <a:spLocks/>
          </p:cNvSpPr>
          <p:nvPr/>
        </p:nvSpPr>
        <p:spPr>
          <a:xfrm>
            <a:off x="252241" y="2853609"/>
            <a:ext cx="5568456" cy="3502741"/>
          </a:xfrm>
          <a:prstGeom prst="rect">
            <a:avLst/>
          </a:prstGeom>
          <a:ln>
            <a:noFill/>
          </a:ln>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22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8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6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2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This Tier 1 LCRA TSC and CEHE proposed project submission was estimated to cost $1.831 billion and will require a Convenience and Necessity (CCN).</a:t>
            </a:r>
          </a:p>
          <a:p>
            <a:pPr lvl="1"/>
            <a:r>
              <a:rPr lang="en-US" dirty="0"/>
              <a:t>This project was identified and included in 2025 Regional Transmission Plan (RTP) to address the reliability need and a growing import need in Central Texas.</a:t>
            </a:r>
          </a:p>
        </p:txBody>
      </p:sp>
      <p:pic>
        <p:nvPicPr>
          <p:cNvPr id="8" name="Picture 7">
            <a:extLst>
              <a:ext uri="{FF2B5EF4-FFF2-40B4-BE49-F238E27FC236}">
                <a16:creationId xmlns:a16="http://schemas.microsoft.com/office/drawing/2014/main" id="{0FB96389-6831-D790-F424-8CCCE56F3E22}"/>
              </a:ext>
            </a:extLst>
          </p:cNvPr>
          <p:cNvPicPr>
            <a:picLocks noChangeAspect="1"/>
          </p:cNvPicPr>
          <p:nvPr/>
        </p:nvPicPr>
        <p:blipFill>
          <a:blip r:embed="rId3"/>
          <a:stretch>
            <a:fillRect/>
          </a:stretch>
        </p:blipFill>
        <p:spPr>
          <a:xfrm>
            <a:off x="6575937" y="2461030"/>
            <a:ext cx="3954411" cy="3769048"/>
          </a:xfrm>
          <a:prstGeom prst="rect">
            <a:avLst/>
          </a:prstGeom>
        </p:spPr>
      </p:pic>
      <p:sp>
        <p:nvSpPr>
          <p:cNvPr id="9" name="Oval 8">
            <a:extLst>
              <a:ext uri="{FF2B5EF4-FFF2-40B4-BE49-F238E27FC236}">
                <a16:creationId xmlns:a16="http://schemas.microsoft.com/office/drawing/2014/main" id="{8D2E0DEB-307A-5FA0-0EB9-EE1F859A842D}"/>
              </a:ext>
            </a:extLst>
          </p:cNvPr>
          <p:cNvSpPr/>
          <p:nvPr/>
        </p:nvSpPr>
        <p:spPr>
          <a:xfrm>
            <a:off x="8937522" y="4437830"/>
            <a:ext cx="973394" cy="1019073"/>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9230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F006A-F841-1986-C996-CBD5C373BE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7CD4FF-8D2F-6475-3AF2-306746E4BAAE}"/>
              </a:ext>
            </a:extLst>
          </p:cNvPr>
          <p:cNvSpPr>
            <a:spLocks noGrp="1"/>
          </p:cNvSpPr>
          <p:nvPr>
            <p:ph type="title"/>
          </p:nvPr>
        </p:nvSpPr>
        <p:spPr/>
        <p:txBody>
          <a:bodyPr/>
          <a:lstStyle/>
          <a:p>
            <a:r>
              <a:rPr lang="en-US" dirty="0"/>
              <a:t>Project Need</a:t>
            </a:r>
          </a:p>
        </p:txBody>
      </p:sp>
      <p:sp>
        <p:nvSpPr>
          <p:cNvPr id="5" name="Text Placeholder 4">
            <a:extLst>
              <a:ext uri="{FF2B5EF4-FFF2-40B4-BE49-F238E27FC236}">
                <a16:creationId xmlns:a16="http://schemas.microsoft.com/office/drawing/2014/main" id="{2E14C322-0B51-07CD-C433-C1FC17D0F4F0}"/>
              </a:ext>
            </a:extLst>
          </p:cNvPr>
          <p:cNvSpPr>
            <a:spLocks noGrp="1"/>
          </p:cNvSpPr>
          <p:nvPr>
            <p:ph type="body" sz="quarter" idx="16"/>
          </p:nvPr>
        </p:nvSpPr>
        <p:spPr>
          <a:xfrm>
            <a:off x="495300" y="914401"/>
            <a:ext cx="11163300" cy="3265714"/>
          </a:xfrm>
        </p:spPr>
        <p:txBody>
          <a:bodyPr/>
          <a:lstStyle/>
          <a:p>
            <a:pPr>
              <a:spcBef>
                <a:spcPts val="0"/>
              </a:spcBef>
              <a:spcAft>
                <a:spcPts val="600"/>
              </a:spcAft>
            </a:pPr>
            <a:r>
              <a:rPr lang="en-US" dirty="0"/>
              <a:t>The 2025 RTP developed the Euclid 765-kV Substation and Transmission Line Addition Project to address the 2030 base case reliability needs.</a:t>
            </a:r>
          </a:p>
          <a:p>
            <a:pPr>
              <a:spcBef>
                <a:spcPts val="0"/>
              </a:spcBef>
              <a:spcAft>
                <a:spcPts val="600"/>
              </a:spcAft>
            </a:pPr>
            <a:r>
              <a:rPr lang="en-US" dirty="0"/>
              <a:t>The expansion of the existing 345-kV Euclid station in Central Texas to include 765-kV helps support bus voltages and provides a new source into the Central Texas area.</a:t>
            </a:r>
          </a:p>
          <a:p>
            <a:pPr>
              <a:spcBef>
                <a:spcPts val="0"/>
              </a:spcBef>
              <a:spcAft>
                <a:spcPts val="600"/>
              </a:spcAft>
            </a:pPr>
            <a:r>
              <a:rPr lang="en-US" dirty="0"/>
              <a:t>Adding the Euclid 765-kV Substation and Transmission Line Addition Project in Central Texas brings additional transfer capacity needed for the Central Texas area.</a:t>
            </a:r>
          </a:p>
          <a:p>
            <a:pPr>
              <a:spcBef>
                <a:spcPts val="0"/>
              </a:spcBef>
              <a:spcAft>
                <a:spcPts val="600"/>
              </a:spcAft>
            </a:pPr>
            <a:r>
              <a:rPr lang="en-US" dirty="0"/>
              <a:t>With the current method of including full Officer Letter Loads in the EIR review, the study area will have over 19 GW of large loads than the 2025 RTP load.</a:t>
            </a:r>
          </a:p>
        </p:txBody>
      </p:sp>
      <p:sp>
        <p:nvSpPr>
          <p:cNvPr id="3" name="Content Placeholder 2">
            <a:extLst>
              <a:ext uri="{FF2B5EF4-FFF2-40B4-BE49-F238E27FC236}">
                <a16:creationId xmlns:a16="http://schemas.microsoft.com/office/drawing/2014/main" id="{6EDF3F63-BDD0-0151-DF11-CBE86FA1EAFB}"/>
              </a:ext>
            </a:extLst>
          </p:cNvPr>
          <p:cNvSpPr>
            <a:spLocks noGrp="1"/>
          </p:cNvSpPr>
          <p:nvPr>
            <p:ph type="body" sz="quarter" idx="15"/>
          </p:nvPr>
        </p:nvSpPr>
        <p:spPr>
          <a:xfrm flipH="1">
            <a:off x="495300" y="5736768"/>
            <a:ext cx="11018274" cy="978447"/>
          </a:xfrm>
        </p:spPr>
        <p:txBody>
          <a:bodyPr/>
          <a:lstStyle/>
          <a:p>
            <a:r>
              <a:rPr lang="en-US" dirty="0"/>
              <a:t>Key Takeaway: In addition to the proposed project, additional new transmission upgrades would also be needed to serve these additional loads which is beyond the study scope of this EIR.</a:t>
            </a:r>
          </a:p>
        </p:txBody>
      </p:sp>
      <p:sp>
        <p:nvSpPr>
          <p:cNvPr id="4" name="Slide Number Placeholder 3">
            <a:extLst>
              <a:ext uri="{FF2B5EF4-FFF2-40B4-BE49-F238E27FC236}">
                <a16:creationId xmlns:a16="http://schemas.microsoft.com/office/drawing/2014/main" id="{57AAA1E1-6C57-EA48-F900-B28C63902B5B}"/>
              </a:ext>
            </a:extLst>
          </p:cNvPr>
          <p:cNvSpPr>
            <a:spLocks noGrp="1"/>
          </p:cNvSpPr>
          <p:nvPr>
            <p:ph type="sldNum" sz="quarter" idx="12"/>
          </p:nvPr>
        </p:nvSpPr>
        <p:spPr/>
        <p:txBody>
          <a:bodyPr>
            <a:normAutofit/>
          </a:bodyPr>
          <a:lstStyle/>
          <a:p>
            <a:fld id="{1D93BD3E-1E9A-4970-A6F7-E7AC52762E0C}" type="slidenum">
              <a:rPr lang="en-US" smtClean="0"/>
              <a:pPr/>
              <a:t>3</a:t>
            </a:fld>
            <a:endParaRPr lang="en-US"/>
          </a:p>
        </p:txBody>
      </p:sp>
      <p:graphicFrame>
        <p:nvGraphicFramePr>
          <p:cNvPr id="6" name="Table 5">
            <a:extLst>
              <a:ext uri="{FF2B5EF4-FFF2-40B4-BE49-F238E27FC236}">
                <a16:creationId xmlns:a16="http://schemas.microsoft.com/office/drawing/2014/main" id="{53576B24-BDB4-6525-438E-1257FB2F6312}"/>
              </a:ext>
            </a:extLst>
          </p:cNvPr>
          <p:cNvGraphicFramePr>
            <a:graphicFrameLocks noGrp="1"/>
          </p:cNvGraphicFramePr>
          <p:nvPr>
            <p:extLst>
              <p:ext uri="{D42A27DB-BD31-4B8C-83A1-F6EECF244321}">
                <p14:modId xmlns:p14="http://schemas.microsoft.com/office/powerpoint/2010/main" val="553399775"/>
              </p:ext>
            </p:extLst>
          </p:nvPr>
        </p:nvGraphicFramePr>
        <p:xfrm>
          <a:off x="1973527" y="3993788"/>
          <a:ext cx="8061820" cy="1645920"/>
        </p:xfrm>
        <a:graphic>
          <a:graphicData uri="http://schemas.openxmlformats.org/drawingml/2006/table">
            <a:tbl>
              <a:tblPr firstRow="1">
                <a:tableStyleId>{5C22544A-7EE6-4342-B048-85BDC9FD1C3A}</a:tableStyleId>
              </a:tblPr>
              <a:tblGrid>
                <a:gridCol w="1798040">
                  <a:extLst>
                    <a:ext uri="{9D8B030D-6E8A-4147-A177-3AD203B41FA5}">
                      <a16:colId xmlns:a16="http://schemas.microsoft.com/office/drawing/2014/main" val="1853163858"/>
                    </a:ext>
                  </a:extLst>
                </a:gridCol>
                <a:gridCol w="2232870">
                  <a:extLst>
                    <a:ext uri="{9D8B030D-6E8A-4147-A177-3AD203B41FA5}">
                      <a16:colId xmlns:a16="http://schemas.microsoft.com/office/drawing/2014/main" val="1129861940"/>
                    </a:ext>
                  </a:extLst>
                </a:gridCol>
                <a:gridCol w="2015455">
                  <a:extLst>
                    <a:ext uri="{9D8B030D-6E8A-4147-A177-3AD203B41FA5}">
                      <a16:colId xmlns:a16="http://schemas.microsoft.com/office/drawing/2014/main" val="162080122"/>
                    </a:ext>
                  </a:extLst>
                </a:gridCol>
                <a:gridCol w="2015455">
                  <a:extLst>
                    <a:ext uri="{9D8B030D-6E8A-4147-A177-3AD203B41FA5}">
                      <a16:colId xmlns:a16="http://schemas.microsoft.com/office/drawing/2014/main" val="2853977616"/>
                    </a:ext>
                  </a:extLst>
                </a:gridCol>
              </a:tblGrid>
              <a:tr h="548640">
                <a:tc>
                  <a:txBody>
                    <a:bodyPr/>
                    <a:lstStyle/>
                    <a:p>
                      <a:pPr algn="ctr" fontAlgn="b">
                        <a:buNone/>
                      </a:pPr>
                      <a:r>
                        <a:rPr lang="en-US" sz="1400" b="1" i="0" u="none" strike="noStrike" baseline="0" dirty="0">
                          <a:solidFill>
                            <a:schemeClr val="bg1"/>
                          </a:solidFill>
                          <a:effectLst/>
                          <a:latin typeface="+mn-lt"/>
                        </a:rPr>
                        <a:t>Weather Zone</a:t>
                      </a:r>
                    </a:p>
                  </a:txBody>
                  <a:tcPr marL="9525" marR="9525" marT="9525" marB="0" anchor="ctr"/>
                </a:tc>
                <a:tc>
                  <a:txBody>
                    <a:bodyPr/>
                    <a:lstStyle/>
                    <a:p>
                      <a:pPr algn="ctr" fontAlgn="b">
                        <a:buNone/>
                      </a:pPr>
                      <a:r>
                        <a:rPr lang="en-US" sz="1400" b="1" i="0" u="none" strike="noStrike" baseline="0" dirty="0">
                          <a:solidFill>
                            <a:schemeClr val="bg1"/>
                          </a:solidFill>
                          <a:effectLst/>
                          <a:latin typeface="+mn-lt"/>
                        </a:rPr>
                        <a:t>EIR Study Load Level</a:t>
                      </a:r>
                    </a:p>
                    <a:p>
                      <a:pPr algn="ctr" fontAlgn="b">
                        <a:buNone/>
                      </a:pPr>
                      <a:r>
                        <a:rPr lang="en-US" sz="1400" b="1" i="0" u="none" strike="noStrike" baseline="0" dirty="0">
                          <a:solidFill>
                            <a:schemeClr val="bg1"/>
                          </a:solidFill>
                          <a:effectLst/>
                          <a:latin typeface="+mn-lt"/>
                        </a:rPr>
                        <a:t>(~MW)</a:t>
                      </a:r>
                    </a:p>
                  </a:txBody>
                  <a:tcPr marL="9525" marR="9525" marT="9525" marB="0" anchor="ctr"/>
                </a:tc>
                <a:tc>
                  <a:txBody>
                    <a:bodyPr/>
                    <a:lstStyle/>
                    <a:p>
                      <a:pPr algn="ctr" fontAlgn="b">
                        <a:buNone/>
                      </a:pPr>
                      <a:r>
                        <a:rPr lang="en-US" sz="1400" b="1" i="0" u="none" strike="noStrike" baseline="0" dirty="0">
                          <a:solidFill>
                            <a:schemeClr val="bg1"/>
                          </a:solidFill>
                          <a:effectLst/>
                          <a:latin typeface="+mn-lt"/>
                        </a:rPr>
                        <a:t>2025 RTP 2031 Load (~MW)</a:t>
                      </a:r>
                    </a:p>
                  </a:txBody>
                  <a:tcPr marL="9525" marR="9525" marT="9525" marB="0" anchor="ctr"/>
                </a:tc>
                <a:tc>
                  <a:txBody>
                    <a:bodyPr/>
                    <a:lstStyle/>
                    <a:p>
                      <a:pPr algn="ctr" fontAlgn="b">
                        <a:buNone/>
                      </a:pPr>
                      <a:r>
                        <a:rPr lang="en-US" sz="1400" b="1" i="0" u="none" strike="noStrike" baseline="0" dirty="0">
                          <a:solidFill>
                            <a:schemeClr val="bg1"/>
                          </a:solidFill>
                          <a:effectLst/>
                          <a:latin typeface="+mn-lt"/>
                        </a:rPr>
                        <a:t>2024 RTP 2030 Load (~MW)</a:t>
                      </a:r>
                    </a:p>
                  </a:txBody>
                  <a:tcPr marL="9525" marR="9525" marT="9525" marB="0" anchor="ctr"/>
                </a:tc>
                <a:extLst>
                  <a:ext uri="{0D108BD9-81ED-4DB2-BD59-A6C34878D82A}">
                    <a16:rowId xmlns:a16="http://schemas.microsoft.com/office/drawing/2014/main" val="1075451814"/>
                  </a:ext>
                </a:extLst>
              </a:tr>
              <a:tr h="274320">
                <a:tc>
                  <a:txBody>
                    <a:bodyPr/>
                    <a:lstStyle/>
                    <a:p>
                      <a:pPr algn="ctr" fontAlgn="b">
                        <a:buNone/>
                      </a:pPr>
                      <a:r>
                        <a:rPr lang="en-US" sz="1400" b="1" i="0" u="none" strike="noStrike" baseline="0" dirty="0">
                          <a:solidFill>
                            <a:schemeClr val="tx2"/>
                          </a:solidFill>
                          <a:effectLst/>
                          <a:latin typeface="+mn-lt"/>
                        </a:rPr>
                        <a:t>East</a:t>
                      </a:r>
                    </a:p>
                  </a:txBody>
                  <a:tcPr marL="0" marR="0" marT="0" marB="0" anchor="ctr"/>
                </a:tc>
                <a:tc>
                  <a:txBody>
                    <a:bodyPr/>
                    <a:lstStyle/>
                    <a:p>
                      <a:pPr algn="ctr" fontAlgn="b">
                        <a:buNone/>
                      </a:pPr>
                      <a:r>
                        <a:rPr lang="en-US" sz="1400" b="0" i="0" u="none" strike="noStrike" baseline="0" dirty="0">
                          <a:solidFill>
                            <a:schemeClr val="tx2"/>
                          </a:solidFill>
                          <a:effectLst/>
                          <a:latin typeface="+mn-lt"/>
                        </a:rPr>
                        <a:t>3,599</a:t>
                      </a:r>
                    </a:p>
                  </a:txBody>
                  <a:tcPr marL="0" marR="0" marT="0" marB="0" anchor="ctr"/>
                </a:tc>
                <a:tc>
                  <a:txBody>
                    <a:bodyPr/>
                    <a:lstStyle/>
                    <a:p>
                      <a:pPr algn="ctr" fontAlgn="b">
                        <a:buNone/>
                      </a:pPr>
                      <a:r>
                        <a:rPr lang="en-US" sz="1400" b="0" i="0" u="none" strike="noStrike" baseline="0" dirty="0">
                          <a:solidFill>
                            <a:schemeClr val="tx2"/>
                          </a:solidFill>
                          <a:effectLst/>
                          <a:latin typeface="+mn-lt"/>
                        </a:rPr>
                        <a:t>3,269</a:t>
                      </a:r>
                    </a:p>
                  </a:txBody>
                  <a:tcPr marL="0" marR="0" marT="0" marB="0" anchor="ctr"/>
                </a:tc>
                <a:tc>
                  <a:txBody>
                    <a:bodyPr/>
                    <a:lstStyle/>
                    <a:p>
                      <a:pPr algn="ctr" fontAlgn="b">
                        <a:buNone/>
                      </a:pPr>
                      <a:r>
                        <a:rPr lang="en-US" sz="1400" b="0" i="0" u="none" strike="noStrike" baseline="0">
                          <a:solidFill>
                            <a:schemeClr val="tx2"/>
                          </a:solidFill>
                          <a:effectLst/>
                          <a:latin typeface="+mn-lt"/>
                        </a:rPr>
                        <a:t>3,756</a:t>
                      </a:r>
                    </a:p>
                  </a:txBody>
                  <a:tcPr marL="0" marR="0" marT="0" marB="0" anchor="ctr"/>
                </a:tc>
                <a:extLst>
                  <a:ext uri="{0D108BD9-81ED-4DB2-BD59-A6C34878D82A}">
                    <a16:rowId xmlns:a16="http://schemas.microsoft.com/office/drawing/2014/main" val="197744644"/>
                  </a:ext>
                </a:extLst>
              </a:tr>
              <a:tr h="274320">
                <a:tc>
                  <a:txBody>
                    <a:bodyPr/>
                    <a:lstStyle/>
                    <a:p>
                      <a:pPr algn="ctr" fontAlgn="b">
                        <a:buNone/>
                      </a:pPr>
                      <a:r>
                        <a:rPr lang="en-US" sz="1400" b="1" i="0" u="none" strike="noStrike" baseline="0" dirty="0">
                          <a:solidFill>
                            <a:schemeClr val="tx2"/>
                          </a:solidFill>
                          <a:effectLst/>
                          <a:latin typeface="+mn-lt"/>
                        </a:rPr>
                        <a:t>North Central</a:t>
                      </a:r>
                    </a:p>
                  </a:txBody>
                  <a:tcPr marL="0" marR="0" marT="0" marB="0" anchor="ctr"/>
                </a:tc>
                <a:tc>
                  <a:txBody>
                    <a:bodyPr/>
                    <a:lstStyle/>
                    <a:p>
                      <a:pPr algn="ctr" fontAlgn="b">
                        <a:buNone/>
                      </a:pPr>
                      <a:r>
                        <a:rPr lang="en-US" sz="1400" b="0" i="0" u="none" strike="noStrike" baseline="0" dirty="0">
                          <a:solidFill>
                            <a:schemeClr val="tx2"/>
                          </a:solidFill>
                          <a:effectLst/>
                          <a:latin typeface="+mn-lt"/>
                        </a:rPr>
                        <a:t>55,410</a:t>
                      </a:r>
                    </a:p>
                  </a:txBody>
                  <a:tcPr marL="0" marR="0" marT="0" marB="0" anchor="ctr"/>
                </a:tc>
                <a:tc>
                  <a:txBody>
                    <a:bodyPr/>
                    <a:lstStyle/>
                    <a:p>
                      <a:pPr algn="ctr" fontAlgn="b">
                        <a:buNone/>
                      </a:pPr>
                      <a:r>
                        <a:rPr lang="en-US" sz="1400" b="0" i="0" u="none" strike="noStrike" baseline="0" dirty="0">
                          <a:solidFill>
                            <a:schemeClr val="tx2"/>
                          </a:solidFill>
                          <a:effectLst/>
                          <a:latin typeface="+mn-lt"/>
                        </a:rPr>
                        <a:t>39,606</a:t>
                      </a:r>
                    </a:p>
                  </a:txBody>
                  <a:tcPr marL="0" marR="0" marT="0" marB="0" anchor="ctr"/>
                </a:tc>
                <a:tc>
                  <a:txBody>
                    <a:bodyPr/>
                    <a:lstStyle/>
                    <a:p>
                      <a:pPr algn="ctr" fontAlgn="b">
                        <a:buNone/>
                      </a:pPr>
                      <a:r>
                        <a:rPr lang="en-US" sz="1400" b="0" i="0" u="none" strike="noStrike" baseline="0" dirty="0">
                          <a:solidFill>
                            <a:schemeClr val="tx2"/>
                          </a:solidFill>
                          <a:effectLst/>
                          <a:latin typeface="+mn-lt"/>
                        </a:rPr>
                        <a:t>46,424</a:t>
                      </a:r>
                    </a:p>
                  </a:txBody>
                  <a:tcPr marL="0" marR="0" marT="0" marB="0" anchor="ctr"/>
                </a:tc>
                <a:extLst>
                  <a:ext uri="{0D108BD9-81ED-4DB2-BD59-A6C34878D82A}">
                    <a16:rowId xmlns:a16="http://schemas.microsoft.com/office/drawing/2014/main" val="283563438"/>
                  </a:ext>
                </a:extLst>
              </a:tr>
              <a:tr h="274320">
                <a:tc>
                  <a:txBody>
                    <a:bodyPr/>
                    <a:lstStyle/>
                    <a:p>
                      <a:pPr algn="ctr" fontAlgn="b">
                        <a:buNone/>
                      </a:pPr>
                      <a:r>
                        <a:rPr lang="en-US" sz="1400" b="1" i="0" u="none" strike="noStrike" baseline="0" dirty="0">
                          <a:solidFill>
                            <a:schemeClr val="tx2"/>
                          </a:solidFill>
                          <a:effectLst/>
                          <a:latin typeface="+mn-lt"/>
                        </a:rPr>
                        <a:t>South Central</a:t>
                      </a:r>
                    </a:p>
                  </a:txBody>
                  <a:tcPr marL="0" marR="0" marT="0" marB="0" anchor="ctr"/>
                </a:tc>
                <a:tc>
                  <a:txBody>
                    <a:bodyPr/>
                    <a:lstStyle/>
                    <a:p>
                      <a:pPr algn="ctr" fontAlgn="b">
                        <a:buNone/>
                      </a:pPr>
                      <a:r>
                        <a:rPr lang="en-US" sz="1400" b="0" i="0" u="none" strike="noStrike" baseline="0" dirty="0">
                          <a:solidFill>
                            <a:schemeClr val="tx2"/>
                          </a:solidFill>
                          <a:effectLst/>
                          <a:latin typeface="+mn-lt"/>
                        </a:rPr>
                        <a:t>30,872</a:t>
                      </a:r>
                    </a:p>
                  </a:txBody>
                  <a:tcPr marL="0" marR="0" marT="0" marB="0" anchor="ctr"/>
                </a:tc>
                <a:tc>
                  <a:txBody>
                    <a:bodyPr/>
                    <a:lstStyle/>
                    <a:p>
                      <a:pPr algn="ctr" fontAlgn="b">
                        <a:buNone/>
                      </a:pPr>
                      <a:r>
                        <a:rPr lang="en-US" sz="1400" b="0" i="0" u="none" strike="noStrike" baseline="0" dirty="0">
                          <a:solidFill>
                            <a:schemeClr val="tx2"/>
                          </a:solidFill>
                          <a:effectLst/>
                          <a:latin typeface="+mn-lt"/>
                        </a:rPr>
                        <a:t>27,969</a:t>
                      </a:r>
                    </a:p>
                  </a:txBody>
                  <a:tcPr marL="0" marR="0" marT="0" marB="0" anchor="ctr"/>
                </a:tc>
                <a:tc>
                  <a:txBody>
                    <a:bodyPr/>
                    <a:lstStyle/>
                    <a:p>
                      <a:pPr algn="ctr" fontAlgn="b">
                        <a:buNone/>
                      </a:pPr>
                      <a:r>
                        <a:rPr lang="en-US" sz="1400" b="0" i="0" u="none" strike="noStrike" baseline="0" dirty="0">
                          <a:solidFill>
                            <a:schemeClr val="tx2"/>
                          </a:solidFill>
                          <a:effectLst/>
                          <a:latin typeface="+mn-lt"/>
                        </a:rPr>
                        <a:t>21,181</a:t>
                      </a:r>
                    </a:p>
                  </a:txBody>
                  <a:tcPr marL="0" marR="0" marT="0" marB="0" anchor="ctr"/>
                </a:tc>
                <a:extLst>
                  <a:ext uri="{0D108BD9-81ED-4DB2-BD59-A6C34878D82A}">
                    <a16:rowId xmlns:a16="http://schemas.microsoft.com/office/drawing/2014/main" val="1148404339"/>
                  </a:ext>
                </a:extLst>
              </a:tr>
              <a:tr h="274320">
                <a:tc>
                  <a:txBody>
                    <a:bodyPr/>
                    <a:lstStyle/>
                    <a:p>
                      <a:pPr algn="ctr" fontAlgn="b">
                        <a:buNone/>
                      </a:pPr>
                      <a:r>
                        <a:rPr lang="en-US" sz="1400" b="1" i="0" u="none" strike="noStrike" baseline="0" dirty="0">
                          <a:solidFill>
                            <a:schemeClr val="tx2"/>
                          </a:solidFill>
                          <a:effectLst/>
                          <a:latin typeface="+mn-lt"/>
                        </a:rPr>
                        <a:t>Total</a:t>
                      </a:r>
                    </a:p>
                  </a:txBody>
                  <a:tcPr marL="0" marR="0" marT="0" marB="0" anchor="ctr"/>
                </a:tc>
                <a:tc>
                  <a:txBody>
                    <a:bodyPr/>
                    <a:lstStyle/>
                    <a:p>
                      <a:pPr algn="ctr" fontAlgn="b">
                        <a:buNone/>
                      </a:pPr>
                      <a:r>
                        <a:rPr lang="en-US" sz="1400" b="0" i="0" u="none" strike="noStrike" baseline="0" dirty="0">
                          <a:solidFill>
                            <a:schemeClr val="tx2"/>
                          </a:solidFill>
                          <a:effectLst/>
                          <a:latin typeface="+mn-lt"/>
                        </a:rPr>
                        <a:t>89,880</a:t>
                      </a:r>
                    </a:p>
                  </a:txBody>
                  <a:tcPr marL="0" marR="0" marT="0" marB="0" anchor="ctr"/>
                </a:tc>
                <a:tc>
                  <a:txBody>
                    <a:bodyPr/>
                    <a:lstStyle/>
                    <a:p>
                      <a:pPr algn="ctr" fontAlgn="b">
                        <a:buNone/>
                      </a:pPr>
                      <a:r>
                        <a:rPr lang="en-US" sz="1400" b="0" i="0" u="none" strike="noStrike" baseline="0" dirty="0">
                          <a:solidFill>
                            <a:schemeClr val="tx2"/>
                          </a:solidFill>
                          <a:effectLst/>
                          <a:latin typeface="+mn-lt"/>
                        </a:rPr>
                        <a:t>70,844</a:t>
                      </a:r>
                    </a:p>
                  </a:txBody>
                  <a:tcPr marL="0" marR="0" marT="0" marB="0" anchor="ctr"/>
                </a:tc>
                <a:tc>
                  <a:txBody>
                    <a:bodyPr/>
                    <a:lstStyle/>
                    <a:p>
                      <a:pPr algn="ctr" fontAlgn="b">
                        <a:buNone/>
                      </a:pPr>
                      <a:r>
                        <a:rPr lang="en-US" sz="1400" b="0" i="0" u="none" strike="noStrike" baseline="0" dirty="0">
                          <a:solidFill>
                            <a:schemeClr val="tx2"/>
                          </a:solidFill>
                          <a:effectLst/>
                          <a:latin typeface="+mn-lt"/>
                        </a:rPr>
                        <a:t>71,361</a:t>
                      </a:r>
                    </a:p>
                  </a:txBody>
                  <a:tcPr marL="0" marR="0" marT="0" marB="0" anchor="ctr"/>
                </a:tc>
                <a:extLst>
                  <a:ext uri="{0D108BD9-81ED-4DB2-BD59-A6C34878D82A}">
                    <a16:rowId xmlns:a16="http://schemas.microsoft.com/office/drawing/2014/main" val="1611324"/>
                  </a:ext>
                </a:extLst>
              </a:tr>
            </a:tbl>
          </a:graphicData>
        </a:graphic>
      </p:graphicFrame>
    </p:spTree>
    <p:extLst>
      <p:ext uri="{BB962C8B-B14F-4D97-AF65-F5344CB8AC3E}">
        <p14:creationId xmlns:p14="http://schemas.microsoft.com/office/powerpoint/2010/main" val="3627051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4BCED8-D6D6-21B9-9707-C143860D90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0FD403-B24F-5FFB-2D00-878027E94C1E}"/>
              </a:ext>
            </a:extLst>
          </p:cNvPr>
          <p:cNvSpPr>
            <a:spLocks noGrp="1"/>
          </p:cNvSpPr>
          <p:nvPr>
            <p:ph type="title"/>
          </p:nvPr>
        </p:nvSpPr>
        <p:spPr/>
        <p:txBody>
          <a:bodyPr/>
          <a:lstStyle/>
          <a:p>
            <a:r>
              <a:rPr lang="en-US" dirty="0"/>
              <a:t>Comparison of Project Options</a:t>
            </a:r>
          </a:p>
        </p:txBody>
      </p:sp>
      <p:sp>
        <p:nvSpPr>
          <p:cNvPr id="5" name="Text Placeholder 4">
            <a:extLst>
              <a:ext uri="{FF2B5EF4-FFF2-40B4-BE49-F238E27FC236}">
                <a16:creationId xmlns:a16="http://schemas.microsoft.com/office/drawing/2014/main" id="{53584827-0968-A6ED-8271-AEEB50140568}"/>
              </a:ext>
            </a:extLst>
          </p:cNvPr>
          <p:cNvSpPr>
            <a:spLocks noGrp="1"/>
          </p:cNvSpPr>
          <p:nvPr>
            <p:ph type="body" sz="quarter" idx="16"/>
          </p:nvPr>
        </p:nvSpPr>
        <p:spPr>
          <a:xfrm>
            <a:off x="495300" y="1444573"/>
            <a:ext cx="11163300" cy="3968853"/>
          </a:xfrm>
        </p:spPr>
        <p:txBody>
          <a:bodyPr/>
          <a:lstStyle/>
          <a:p>
            <a:r>
              <a:rPr lang="en-US" dirty="0"/>
              <a:t>ERCOT performed a comprehensive evaluation for determining the Euclid 765-kV Substation and Transmission Line Addition Project to satisfy the need in the 2025 RTP evaluation.</a:t>
            </a:r>
          </a:p>
          <a:p>
            <a:endParaRPr lang="en-US" dirty="0"/>
          </a:p>
          <a:p>
            <a:r>
              <a:rPr lang="en-US" dirty="0"/>
              <a:t>ERCOT conducted extensive analysis of the Euclid 765-kV Substation and Transmission Line Addition Project and obtained substantial review and input from Transmission and Distribution Service Providers (TDSPs) and other stakeholders in the ERCOT region through the RPG meetings. As a culmination of these efforts, ERCOT has proposed the Euclid 765-kV Substation and Transmission Line Addition Project during 2025 RTP study.</a:t>
            </a:r>
          </a:p>
        </p:txBody>
      </p:sp>
      <p:sp>
        <p:nvSpPr>
          <p:cNvPr id="3" name="Content Placeholder 2">
            <a:extLst>
              <a:ext uri="{FF2B5EF4-FFF2-40B4-BE49-F238E27FC236}">
                <a16:creationId xmlns:a16="http://schemas.microsoft.com/office/drawing/2014/main" id="{85AF8148-5F3E-8C79-4611-9C73945F6EE6}"/>
              </a:ext>
            </a:extLst>
          </p:cNvPr>
          <p:cNvSpPr>
            <a:spLocks noGrp="1"/>
          </p:cNvSpPr>
          <p:nvPr>
            <p:ph type="body" sz="quarter" idx="15"/>
          </p:nvPr>
        </p:nvSpPr>
        <p:spPr>
          <a:xfrm flipH="1">
            <a:off x="495300" y="5759451"/>
            <a:ext cx="11018274" cy="977899"/>
          </a:xfrm>
        </p:spPr>
        <p:txBody>
          <a:bodyPr/>
          <a:lstStyle/>
          <a:p>
            <a:r>
              <a:rPr lang="en-US" dirty="0"/>
              <a:t>Key Takeaway: Euclid 765-kV Substation and Transmission Line Addition Project was identified in the 2025 RTP evaluation.</a:t>
            </a:r>
          </a:p>
        </p:txBody>
      </p:sp>
      <p:sp>
        <p:nvSpPr>
          <p:cNvPr id="4" name="Slide Number Placeholder 3">
            <a:extLst>
              <a:ext uri="{FF2B5EF4-FFF2-40B4-BE49-F238E27FC236}">
                <a16:creationId xmlns:a16="http://schemas.microsoft.com/office/drawing/2014/main" id="{318E1293-96B7-6875-FCDF-45E1E5E45EB8}"/>
              </a:ext>
            </a:extLst>
          </p:cNvPr>
          <p:cNvSpPr>
            <a:spLocks noGrp="1"/>
          </p:cNvSpPr>
          <p:nvPr>
            <p:ph type="sldNum" sz="quarter" idx="12"/>
          </p:nvPr>
        </p:nvSpPr>
        <p:spPr/>
        <p:txBody>
          <a:bodyPr>
            <a:normAutofit/>
          </a:bodyPr>
          <a:lstStyle/>
          <a:p>
            <a:fld id="{1D93BD3E-1E9A-4970-A6F7-E7AC52762E0C}" type="slidenum">
              <a:rPr lang="en-US" smtClean="0"/>
              <a:pPr/>
              <a:t>4</a:t>
            </a:fld>
            <a:endParaRPr lang="en-US"/>
          </a:p>
        </p:txBody>
      </p:sp>
    </p:spTree>
    <p:extLst>
      <p:ext uri="{BB962C8B-B14F-4D97-AF65-F5344CB8AC3E}">
        <p14:creationId xmlns:p14="http://schemas.microsoft.com/office/powerpoint/2010/main" val="1122963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7B16F-B766-DDB1-94D9-03DD616564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AB436F-1045-FC28-8632-8D02D3769D1E}"/>
              </a:ext>
            </a:extLst>
          </p:cNvPr>
          <p:cNvSpPr>
            <a:spLocks noGrp="1"/>
          </p:cNvSpPr>
          <p:nvPr>
            <p:ph type="title"/>
          </p:nvPr>
        </p:nvSpPr>
        <p:spPr/>
        <p:txBody>
          <a:bodyPr>
            <a:normAutofit fontScale="90000"/>
          </a:bodyPr>
          <a:lstStyle/>
          <a:p>
            <a:r>
              <a:rPr lang="en-US" dirty="0"/>
              <a:t>Subsynchronous Oscillation (SSO) Assessment and Dynamic Stability Analysis</a:t>
            </a:r>
            <a:br>
              <a:rPr lang="en-US" dirty="0"/>
            </a:br>
            <a:endParaRPr lang="en-US" dirty="0"/>
          </a:p>
        </p:txBody>
      </p:sp>
      <p:sp>
        <p:nvSpPr>
          <p:cNvPr id="5" name="Text Placeholder 4">
            <a:extLst>
              <a:ext uri="{FF2B5EF4-FFF2-40B4-BE49-F238E27FC236}">
                <a16:creationId xmlns:a16="http://schemas.microsoft.com/office/drawing/2014/main" id="{6FE82479-54D6-65EE-2846-4AB57B3C6B40}"/>
              </a:ext>
            </a:extLst>
          </p:cNvPr>
          <p:cNvSpPr>
            <a:spLocks noGrp="1"/>
          </p:cNvSpPr>
          <p:nvPr>
            <p:ph type="body" sz="quarter" idx="16"/>
          </p:nvPr>
        </p:nvSpPr>
        <p:spPr>
          <a:xfrm>
            <a:off x="495300" y="1676400"/>
            <a:ext cx="11163300" cy="3829665"/>
          </a:xfrm>
        </p:spPr>
        <p:txBody>
          <a:bodyPr/>
          <a:lstStyle/>
          <a:p>
            <a:endParaRPr lang="en-US" dirty="0"/>
          </a:p>
          <a:p>
            <a:r>
              <a:rPr lang="en-US" dirty="0"/>
              <a:t>SSO Assessment Pursuant to Protocol Section 3.22.1.3</a:t>
            </a:r>
          </a:p>
          <a:p>
            <a:pPr lvl="1"/>
            <a:r>
              <a:rPr lang="en-US" dirty="0"/>
              <a:t>ERCOT conducted a SSO screening for the Euclid 765-kV Substation and Transmission Line Addition Project and found no adverse SSO impacts to the existing and planned generation resources at the time of this study</a:t>
            </a:r>
          </a:p>
          <a:p>
            <a:pPr lvl="1"/>
            <a:endParaRPr lang="en-US" dirty="0"/>
          </a:p>
          <a:p>
            <a:pPr marL="0" lvl="1" indent="0">
              <a:buNone/>
            </a:pPr>
            <a:r>
              <a:rPr lang="en-US" sz="2200"/>
              <a:t>Dynamic Stability </a:t>
            </a:r>
            <a:r>
              <a:rPr lang="en-US" sz="2200" dirty="0"/>
              <a:t>A</a:t>
            </a:r>
            <a:r>
              <a:rPr lang="en-US" sz="2200"/>
              <a:t>nalysis</a:t>
            </a:r>
            <a:endParaRPr lang="en-US" sz="2200" dirty="0"/>
          </a:p>
          <a:p>
            <a:pPr lvl="1"/>
            <a:r>
              <a:rPr lang="en-US" dirty="0"/>
              <a:t>The results of the analysis indicate that the addition of the recommended Euclid – Hillje area 765-kV and 345-kV upgrades does not impact the West Texas Export stability limit of 16.2 GW identified under the approved full 765-kV STEP.</a:t>
            </a:r>
          </a:p>
          <a:p>
            <a:pPr lvl="1"/>
            <a:endParaRPr lang="en-US" dirty="0"/>
          </a:p>
        </p:txBody>
      </p:sp>
      <p:sp>
        <p:nvSpPr>
          <p:cNvPr id="3" name="Content Placeholder 2">
            <a:extLst>
              <a:ext uri="{FF2B5EF4-FFF2-40B4-BE49-F238E27FC236}">
                <a16:creationId xmlns:a16="http://schemas.microsoft.com/office/drawing/2014/main" id="{5DCDD72E-57AD-31B1-731A-FB9EDE5A40CC}"/>
              </a:ext>
            </a:extLst>
          </p:cNvPr>
          <p:cNvSpPr>
            <a:spLocks noGrp="1"/>
          </p:cNvSpPr>
          <p:nvPr>
            <p:ph type="body" sz="quarter" idx="15"/>
          </p:nvPr>
        </p:nvSpPr>
        <p:spPr>
          <a:xfrm flipH="1">
            <a:off x="495300" y="5879690"/>
            <a:ext cx="11163298" cy="766916"/>
          </a:xfrm>
        </p:spPr>
        <p:txBody>
          <a:bodyPr/>
          <a:lstStyle/>
          <a:p>
            <a:r>
              <a:rPr lang="en-US" dirty="0"/>
              <a:t>Key Takeaway: Euclid 765-kV Substation and Transmission Line Addition Project did not have an adverse SSO or West Texas Export stability limit impact at the time of the study.</a:t>
            </a:r>
          </a:p>
        </p:txBody>
      </p:sp>
      <p:sp>
        <p:nvSpPr>
          <p:cNvPr id="4" name="Slide Number Placeholder 3">
            <a:extLst>
              <a:ext uri="{FF2B5EF4-FFF2-40B4-BE49-F238E27FC236}">
                <a16:creationId xmlns:a16="http://schemas.microsoft.com/office/drawing/2014/main" id="{EF498A22-50E5-EC3C-0604-6AB53A09DD50}"/>
              </a:ext>
            </a:extLst>
          </p:cNvPr>
          <p:cNvSpPr>
            <a:spLocks noGrp="1"/>
          </p:cNvSpPr>
          <p:nvPr>
            <p:ph type="sldNum" sz="quarter" idx="12"/>
          </p:nvPr>
        </p:nvSpPr>
        <p:spPr/>
        <p:txBody>
          <a:bodyPr>
            <a:normAutofit/>
          </a:bodyPr>
          <a:lstStyle/>
          <a:p>
            <a:fld id="{1D93BD3E-1E9A-4970-A6F7-E7AC52762E0C}" type="slidenum">
              <a:rPr lang="en-US" smtClean="0"/>
              <a:pPr/>
              <a:t>5</a:t>
            </a:fld>
            <a:endParaRPr lang="en-US"/>
          </a:p>
        </p:txBody>
      </p:sp>
    </p:spTree>
    <p:extLst>
      <p:ext uri="{BB962C8B-B14F-4D97-AF65-F5344CB8AC3E}">
        <p14:creationId xmlns:p14="http://schemas.microsoft.com/office/powerpoint/2010/main" val="3499934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3AD77-5763-8FBF-3F45-C198311830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CD2397-B5BC-92C9-8E37-99B529012292}"/>
              </a:ext>
            </a:extLst>
          </p:cNvPr>
          <p:cNvSpPr>
            <a:spLocks noGrp="1"/>
          </p:cNvSpPr>
          <p:nvPr>
            <p:ph type="title"/>
          </p:nvPr>
        </p:nvSpPr>
        <p:spPr/>
        <p:txBody>
          <a:bodyPr/>
          <a:lstStyle/>
          <a:p>
            <a:r>
              <a:rPr lang="en-US" dirty="0"/>
              <a:t>Congestion Analysis and Sensitivity Analysis</a:t>
            </a:r>
          </a:p>
        </p:txBody>
      </p:sp>
      <p:sp>
        <p:nvSpPr>
          <p:cNvPr id="5" name="Text Placeholder 4">
            <a:extLst>
              <a:ext uri="{FF2B5EF4-FFF2-40B4-BE49-F238E27FC236}">
                <a16:creationId xmlns:a16="http://schemas.microsoft.com/office/drawing/2014/main" id="{862D9D35-78ED-39DF-73A8-9F5CE64DD6F3}"/>
              </a:ext>
            </a:extLst>
          </p:cNvPr>
          <p:cNvSpPr>
            <a:spLocks noGrp="1"/>
          </p:cNvSpPr>
          <p:nvPr>
            <p:ph type="body" sz="quarter" idx="16"/>
          </p:nvPr>
        </p:nvSpPr>
        <p:spPr>
          <a:xfrm>
            <a:off x="514350" y="998792"/>
            <a:ext cx="11163300" cy="4402907"/>
          </a:xfrm>
        </p:spPr>
        <p:txBody>
          <a:bodyPr/>
          <a:lstStyle/>
          <a:p>
            <a:r>
              <a:rPr lang="en-US" dirty="0"/>
              <a:t>Pursuant to Planning Guide 3.1.3</a:t>
            </a:r>
          </a:p>
          <a:p>
            <a:pPr lvl="1"/>
            <a:r>
              <a:rPr lang="en-US" dirty="0"/>
              <a:t>ERCOT shall evaluate if the recommended project will have an impact on system congestion.</a:t>
            </a:r>
          </a:p>
          <a:p>
            <a:pPr lvl="1"/>
            <a:r>
              <a:rPr lang="en-US" dirty="0"/>
              <a:t>ERCOT shall perform a generation sensitivity analysis and evaluate impacts related to the load scaling used in the study on any constraints resulting in project recommendations.</a:t>
            </a:r>
          </a:p>
          <a:p>
            <a:pPr lvl="1"/>
            <a:endParaRPr lang="en-US" dirty="0"/>
          </a:p>
          <a:p>
            <a:pPr marL="0" lvl="1" indent="0">
              <a:buNone/>
            </a:pPr>
            <a:r>
              <a:rPr lang="en-US" sz="2200" dirty="0"/>
              <a:t>ERCOT concluded that:</a:t>
            </a:r>
          </a:p>
          <a:p>
            <a:pPr lvl="1"/>
            <a:r>
              <a:rPr lang="en-US" dirty="0"/>
              <a:t>Euclid 765-kV Substation and Transmission Line Addition Project 1 did cause an additional congestion within the study area. The new congestion will be evaluated in forthcoming studies. A decreased in the total system wide congestion was observed in the study.</a:t>
            </a:r>
          </a:p>
          <a:p>
            <a:pPr lvl="1"/>
            <a:r>
              <a:rPr lang="en-US" dirty="0"/>
              <a:t>No potential future generation studied impacts the Euclid 765-kV Substation and Transmission Line Addition Project.</a:t>
            </a:r>
          </a:p>
          <a:p>
            <a:pPr lvl="1"/>
            <a:r>
              <a:rPr lang="en-US" dirty="0"/>
              <a:t>Starting 2024, ERCOT RTP adopted a new methodology of having one summer peak case for each study year with non-coincident peaks for each of the Weather Zones, which eliminates the load scaling impact.</a:t>
            </a:r>
          </a:p>
          <a:p>
            <a:pPr lvl="1"/>
            <a:endParaRPr lang="en-US" dirty="0"/>
          </a:p>
          <a:p>
            <a:endParaRPr lang="en-US" dirty="0"/>
          </a:p>
        </p:txBody>
      </p:sp>
      <p:sp>
        <p:nvSpPr>
          <p:cNvPr id="3" name="Content Placeholder 2">
            <a:extLst>
              <a:ext uri="{FF2B5EF4-FFF2-40B4-BE49-F238E27FC236}">
                <a16:creationId xmlns:a16="http://schemas.microsoft.com/office/drawing/2014/main" id="{C82E5101-2CCF-CB37-099F-BD1BFA396155}"/>
              </a:ext>
            </a:extLst>
          </p:cNvPr>
          <p:cNvSpPr>
            <a:spLocks noGrp="1"/>
          </p:cNvSpPr>
          <p:nvPr>
            <p:ph type="body" sz="quarter" idx="15"/>
          </p:nvPr>
        </p:nvSpPr>
        <p:spPr>
          <a:xfrm flipH="1">
            <a:off x="495300" y="5535561"/>
            <a:ext cx="11163298" cy="1052052"/>
          </a:xfrm>
        </p:spPr>
        <p:txBody>
          <a:bodyPr/>
          <a:lstStyle/>
          <a:p>
            <a:r>
              <a:rPr lang="en-US" dirty="0"/>
              <a:t>Key Takeaways: Euclid 765-kV Substation and Transmission Line Addition Project did not cause any additional congestion in the study area. Potential generation did not impact the preferred option and load scaling did not impact the project need.</a:t>
            </a:r>
          </a:p>
        </p:txBody>
      </p:sp>
      <p:sp>
        <p:nvSpPr>
          <p:cNvPr id="4" name="Slide Number Placeholder 3">
            <a:extLst>
              <a:ext uri="{FF2B5EF4-FFF2-40B4-BE49-F238E27FC236}">
                <a16:creationId xmlns:a16="http://schemas.microsoft.com/office/drawing/2014/main" id="{5842C1F7-5935-804E-DBD2-8AA89C4812BB}"/>
              </a:ext>
            </a:extLst>
          </p:cNvPr>
          <p:cNvSpPr>
            <a:spLocks noGrp="1"/>
          </p:cNvSpPr>
          <p:nvPr>
            <p:ph type="sldNum" sz="quarter" idx="12"/>
          </p:nvPr>
        </p:nvSpPr>
        <p:spPr/>
        <p:txBody>
          <a:bodyPr>
            <a:normAutofit/>
          </a:bodyPr>
          <a:lstStyle/>
          <a:p>
            <a:fld id="{1D93BD3E-1E9A-4970-A6F7-E7AC52762E0C}" type="slidenum">
              <a:rPr lang="en-US" smtClean="0"/>
              <a:pPr/>
              <a:t>6</a:t>
            </a:fld>
            <a:endParaRPr lang="en-US"/>
          </a:p>
        </p:txBody>
      </p:sp>
    </p:spTree>
    <p:extLst>
      <p:ext uri="{BB962C8B-B14F-4D97-AF65-F5344CB8AC3E}">
        <p14:creationId xmlns:p14="http://schemas.microsoft.com/office/powerpoint/2010/main" val="78218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C1121-DBA7-E730-05C7-449CA906CB3D}"/>
              </a:ext>
            </a:extLst>
          </p:cNvPr>
          <p:cNvSpPr>
            <a:spLocks noGrp="1"/>
          </p:cNvSpPr>
          <p:nvPr>
            <p:ph type="title"/>
          </p:nvPr>
        </p:nvSpPr>
        <p:spPr/>
        <p:txBody>
          <a:bodyPr/>
          <a:lstStyle/>
          <a:p>
            <a:r>
              <a:rPr lang="en-US" dirty="0"/>
              <a:t>Overall Project Summary</a:t>
            </a:r>
          </a:p>
        </p:txBody>
      </p:sp>
      <p:sp>
        <p:nvSpPr>
          <p:cNvPr id="5" name="Slide Number Placeholder 4">
            <a:extLst>
              <a:ext uri="{FF2B5EF4-FFF2-40B4-BE49-F238E27FC236}">
                <a16:creationId xmlns:a16="http://schemas.microsoft.com/office/drawing/2014/main" id="{2C507181-46A0-AAEF-F418-AB5408FE8892}"/>
              </a:ext>
            </a:extLst>
          </p:cNvPr>
          <p:cNvSpPr>
            <a:spLocks noGrp="1"/>
          </p:cNvSpPr>
          <p:nvPr>
            <p:ph type="sldNum" sz="quarter" idx="12"/>
          </p:nvPr>
        </p:nvSpPr>
        <p:spPr/>
        <p:txBody>
          <a:bodyPr/>
          <a:lstStyle/>
          <a:p>
            <a:fld id="{BCDE79FB-97BA-492B-8D57-F1373F9ADA95}" type="slidenum">
              <a:rPr lang="en-US" smtClean="0"/>
              <a:t>7</a:t>
            </a:fld>
            <a:endParaRPr lang="en-US" dirty="0"/>
          </a:p>
        </p:txBody>
      </p:sp>
      <p:sp>
        <p:nvSpPr>
          <p:cNvPr id="3" name="Text Placeholder 2">
            <a:extLst>
              <a:ext uri="{FF2B5EF4-FFF2-40B4-BE49-F238E27FC236}">
                <a16:creationId xmlns:a16="http://schemas.microsoft.com/office/drawing/2014/main" id="{4F671098-DDF9-97DF-1C07-8289E2E8F290}"/>
              </a:ext>
            </a:extLst>
          </p:cNvPr>
          <p:cNvSpPr>
            <a:spLocks noGrp="1"/>
          </p:cNvSpPr>
          <p:nvPr>
            <p:ph type="body" sz="quarter" idx="16"/>
          </p:nvPr>
        </p:nvSpPr>
        <p:spPr/>
        <p:txBody>
          <a:bodyPr/>
          <a:lstStyle/>
          <a:p>
            <a:r>
              <a:rPr lang="en-US" dirty="0"/>
              <a:t>Approximately 131.4 miles of new 765-kV single-circuit transmission line;</a:t>
            </a:r>
          </a:p>
          <a:p>
            <a:r>
              <a:rPr lang="en-US" dirty="0"/>
              <a:t>One (1) new 765-kV Substation;</a:t>
            </a:r>
          </a:p>
          <a:p>
            <a:r>
              <a:rPr lang="en-US" dirty="0"/>
              <a:t>Two (2) new 765/345-kV transformers;</a:t>
            </a:r>
          </a:p>
          <a:p>
            <a:r>
              <a:rPr lang="en-US" dirty="0"/>
              <a:t>765-kV Switch Shunt Reactors;</a:t>
            </a:r>
          </a:p>
          <a:p>
            <a:r>
              <a:rPr lang="en-US" dirty="0"/>
              <a:t>Upgrade existing 345-kV circuit breakers to 80 kA interrupting capability; and</a:t>
            </a:r>
          </a:p>
          <a:p>
            <a:r>
              <a:rPr lang="en-US" dirty="0"/>
              <a:t>Two (2) new, approximately 2.0 miles, 345-kV transmission lines.</a:t>
            </a:r>
          </a:p>
          <a:p>
            <a:endParaRPr lang="en-US" dirty="0"/>
          </a:p>
        </p:txBody>
      </p:sp>
    </p:spTree>
    <p:extLst>
      <p:ext uri="{BB962C8B-B14F-4D97-AF65-F5344CB8AC3E}">
        <p14:creationId xmlns:p14="http://schemas.microsoft.com/office/powerpoint/2010/main" val="3683951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700BD-3A1F-F9FF-78E5-DA6A14FF8B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CB7583-570E-1FE8-667F-5D88BAE516D7}"/>
              </a:ext>
            </a:extLst>
          </p:cNvPr>
          <p:cNvSpPr>
            <a:spLocks noGrp="1"/>
          </p:cNvSpPr>
          <p:nvPr>
            <p:ph type="title"/>
          </p:nvPr>
        </p:nvSpPr>
        <p:spPr/>
        <p:txBody>
          <a:bodyPr/>
          <a:lstStyle/>
          <a:p>
            <a:r>
              <a:rPr lang="en-US" dirty="0"/>
              <a:t>ERCOT Recommendation</a:t>
            </a:r>
          </a:p>
        </p:txBody>
      </p:sp>
      <p:sp>
        <p:nvSpPr>
          <p:cNvPr id="5" name="Slide Number Placeholder 4">
            <a:extLst>
              <a:ext uri="{FF2B5EF4-FFF2-40B4-BE49-F238E27FC236}">
                <a16:creationId xmlns:a16="http://schemas.microsoft.com/office/drawing/2014/main" id="{9FD1FCC1-84E3-6B26-62EE-C7DE4D632790}"/>
              </a:ext>
            </a:extLst>
          </p:cNvPr>
          <p:cNvSpPr>
            <a:spLocks noGrp="1"/>
          </p:cNvSpPr>
          <p:nvPr>
            <p:ph type="sldNum" sz="quarter" idx="12"/>
          </p:nvPr>
        </p:nvSpPr>
        <p:spPr/>
        <p:txBody>
          <a:bodyPr/>
          <a:lstStyle/>
          <a:p>
            <a:fld id="{BCDE79FB-97BA-492B-8D57-F1373F9ADA95}" type="slidenum">
              <a:rPr lang="en-US" smtClean="0"/>
              <a:t>8</a:t>
            </a:fld>
            <a:endParaRPr lang="en-US" dirty="0"/>
          </a:p>
        </p:txBody>
      </p:sp>
      <p:sp>
        <p:nvSpPr>
          <p:cNvPr id="3" name="Text Placeholder 2">
            <a:extLst>
              <a:ext uri="{FF2B5EF4-FFF2-40B4-BE49-F238E27FC236}">
                <a16:creationId xmlns:a16="http://schemas.microsoft.com/office/drawing/2014/main" id="{88FF379D-C2D8-EF0C-761B-2CBC14A5EBE9}"/>
              </a:ext>
            </a:extLst>
          </p:cNvPr>
          <p:cNvSpPr>
            <a:spLocks noGrp="1"/>
          </p:cNvSpPr>
          <p:nvPr>
            <p:ph type="body" sz="quarter" idx="16"/>
          </p:nvPr>
        </p:nvSpPr>
        <p:spPr/>
        <p:txBody>
          <a:bodyPr/>
          <a:lstStyle/>
          <a:p>
            <a:r>
              <a:rPr lang="en-US" dirty="0"/>
              <a:t>Based on the review, ERCOT will recommend the Board endorse the Euclid 765-kV Substation and Transmission Line Addition Project as identified in the 2025 RTP to address a growing import need in Central Texas.</a:t>
            </a:r>
          </a:p>
          <a:p>
            <a:endParaRPr lang="en-US" dirty="0"/>
          </a:p>
          <a:p>
            <a:r>
              <a:rPr lang="en-US" dirty="0"/>
              <a:t>TSP expect to implement the upgrades by June 30, 2031</a:t>
            </a:r>
          </a:p>
          <a:p>
            <a:endParaRPr lang="en-US" dirty="0"/>
          </a:p>
          <a:p>
            <a:r>
              <a:rPr lang="en-US" dirty="0"/>
              <a:t>Estimated Cost: approximately $1.831 billion</a:t>
            </a:r>
          </a:p>
          <a:p>
            <a:endParaRPr lang="en-US" dirty="0"/>
          </a:p>
          <a:p>
            <a:r>
              <a:rPr lang="en-US" dirty="0"/>
              <a:t>CCN filling would be required to construct a new Euclid to Hillje 765-kV single-circuit transmission line, with normal and emergency ratings of at least 7,602 MVA, which will require a new right of way (ROW), approximately 131.4 miles.</a:t>
            </a:r>
          </a:p>
          <a:p>
            <a:endParaRPr lang="en-US" dirty="0"/>
          </a:p>
        </p:txBody>
      </p:sp>
    </p:spTree>
    <p:extLst>
      <p:ext uri="{BB962C8B-B14F-4D97-AF65-F5344CB8AC3E}">
        <p14:creationId xmlns:p14="http://schemas.microsoft.com/office/powerpoint/2010/main" val="3836809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C1CE6-822A-EE50-D0CA-D5511D803B9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0F0DA80-AC7F-D58C-29D3-EED2148213AF}"/>
              </a:ext>
            </a:extLst>
          </p:cNvPr>
          <p:cNvSpPr>
            <a:spLocks noGrp="1"/>
          </p:cNvSpPr>
          <p:nvPr>
            <p:ph type="title"/>
          </p:nvPr>
        </p:nvSpPr>
        <p:spPr/>
        <p:txBody>
          <a:bodyPr/>
          <a:lstStyle/>
          <a:p>
            <a:r>
              <a:rPr lang="en-US" dirty="0"/>
              <a:t>ERCOT Recommendation (cont.)</a:t>
            </a:r>
            <a:endParaRPr lang="en-US" dirty="0">
              <a:highlight>
                <a:srgbClr val="FFFF00"/>
              </a:highlight>
            </a:endParaRPr>
          </a:p>
        </p:txBody>
      </p:sp>
      <p:sp>
        <p:nvSpPr>
          <p:cNvPr id="2" name="Slide Number Placeholder 1">
            <a:extLst>
              <a:ext uri="{FF2B5EF4-FFF2-40B4-BE49-F238E27FC236}">
                <a16:creationId xmlns:a16="http://schemas.microsoft.com/office/drawing/2014/main" id="{0F791BEE-F9D0-BA27-DFE8-E466531DD9DD}"/>
              </a:ext>
            </a:extLst>
          </p:cNvPr>
          <p:cNvSpPr>
            <a:spLocks noGrp="1"/>
          </p:cNvSpPr>
          <p:nvPr>
            <p:ph type="sldNum" sz="quarter" idx="12"/>
          </p:nvPr>
        </p:nvSpPr>
        <p:spPr/>
        <p:txBody>
          <a:bodyPr/>
          <a:lstStyle/>
          <a:p>
            <a:fld id="{1D93BD3E-1E9A-4970-A6F7-E7AC52762E0C}" type="slidenum">
              <a:rPr lang="en-US" smtClean="0"/>
              <a:pPr/>
              <a:t>9</a:t>
            </a:fld>
            <a:endParaRPr lang="en-US"/>
          </a:p>
        </p:txBody>
      </p:sp>
      <p:sp>
        <p:nvSpPr>
          <p:cNvPr id="4" name="TextBox 3">
            <a:extLst>
              <a:ext uri="{FF2B5EF4-FFF2-40B4-BE49-F238E27FC236}">
                <a16:creationId xmlns:a16="http://schemas.microsoft.com/office/drawing/2014/main" id="{855F2B38-C500-2253-8B13-59B93B78108F}"/>
              </a:ext>
            </a:extLst>
          </p:cNvPr>
          <p:cNvSpPr txBox="1"/>
          <p:nvPr/>
        </p:nvSpPr>
        <p:spPr>
          <a:xfrm>
            <a:off x="932834" y="1086513"/>
            <a:ext cx="10725766" cy="3962623"/>
          </a:xfrm>
          <a:prstGeom prst="rect">
            <a:avLst/>
          </a:prstGeom>
          <a:noFill/>
        </p:spPr>
        <p:txBody>
          <a:bodyPr wrap="square">
            <a:spAutoFit/>
          </a:bodyPr>
          <a:lstStyle/>
          <a:p>
            <a:pPr>
              <a:defRPr/>
            </a:pPr>
            <a:r>
              <a:rPr lang="en-US" sz="2200" dirty="0"/>
              <a:t>Construct a new Euclid 765-kV Substation</a:t>
            </a:r>
          </a:p>
          <a:p>
            <a:pPr marL="548640" lvl="1" indent="-182880">
              <a:spcBef>
                <a:spcPts val="300"/>
              </a:spcBef>
              <a:spcAft>
                <a:spcPts val="300"/>
              </a:spcAft>
              <a:buFont typeface="Arial" panose="020B0604020202020204" pitchFamily="34" charset="0"/>
              <a:buChar char="•"/>
              <a:defRPr/>
            </a:pPr>
            <a:r>
              <a:rPr lang="en-US" dirty="0"/>
              <a:t>Install adjacent to existing Euclid 345-kV Station expanding Euclid Station</a:t>
            </a:r>
          </a:p>
          <a:p>
            <a:pPr marL="548640" lvl="1" indent="-182880">
              <a:spcBef>
                <a:spcPts val="300"/>
              </a:spcBef>
              <a:spcAft>
                <a:spcPts val="300"/>
              </a:spcAft>
              <a:buFont typeface="Arial" panose="020B0604020202020204" pitchFamily="34" charset="0"/>
              <a:buChar char="•"/>
              <a:defRPr/>
            </a:pPr>
            <a:r>
              <a:rPr lang="en-US" dirty="0"/>
              <a:t>Install two (2) new 765/345-kV transformers rated to at least 2,403 MVA Normal and 2,772 MVA Emergency;</a:t>
            </a:r>
          </a:p>
          <a:p>
            <a:pPr marL="548640" lvl="1" indent="-182880">
              <a:spcBef>
                <a:spcPts val="300"/>
              </a:spcBef>
              <a:spcAft>
                <a:spcPts val="300"/>
              </a:spcAft>
              <a:buFont typeface="Arial" panose="020B0604020202020204" pitchFamily="34" charset="0"/>
              <a:buChar char="•"/>
              <a:defRPr/>
            </a:pPr>
            <a:r>
              <a:rPr lang="en-US" dirty="0"/>
              <a:t>Connect Euclid 765-kV as cut-in to planned Bell County East to Howard Road 765-kV transmission line; and</a:t>
            </a:r>
          </a:p>
          <a:p>
            <a:pPr marL="548640" lvl="1" indent="-182880">
              <a:spcBef>
                <a:spcPts val="300"/>
              </a:spcBef>
              <a:spcAft>
                <a:spcPts val="300"/>
              </a:spcAft>
              <a:buFont typeface="Arial" panose="020B0604020202020204" pitchFamily="34" charset="0"/>
              <a:buChar char="•"/>
              <a:defRPr/>
            </a:pPr>
            <a:r>
              <a:rPr lang="en-US" dirty="0"/>
              <a:t>Install 765-kV Switch Shunt Reactors sufficient to ensure voltage remains within acceptable operating limits.</a:t>
            </a:r>
          </a:p>
          <a:p>
            <a:pPr lvl="0">
              <a:defRPr/>
            </a:pPr>
            <a:r>
              <a:rPr lang="en-US" sz="2200" dirty="0"/>
              <a:t>At Planned Hillje 765/345-kV Substation </a:t>
            </a:r>
          </a:p>
          <a:p>
            <a:pPr marL="548640" lvl="1" indent="-182880">
              <a:spcBef>
                <a:spcPts val="300"/>
              </a:spcBef>
              <a:spcAft>
                <a:spcPts val="300"/>
              </a:spcAft>
              <a:buFont typeface="Arial" panose="020B0604020202020204" pitchFamily="34" charset="0"/>
              <a:buChar char="•"/>
              <a:defRPr/>
            </a:pPr>
            <a:r>
              <a:rPr lang="en-US" dirty="0"/>
              <a:t>Install or modify existing Switch Shunt Reactors sufficient to ensure voltage remains within acceptable operating limits; and</a:t>
            </a:r>
          </a:p>
          <a:p>
            <a:pPr marL="548640" lvl="1" indent="-182880">
              <a:spcBef>
                <a:spcPts val="300"/>
              </a:spcBef>
              <a:spcAft>
                <a:spcPts val="300"/>
              </a:spcAft>
              <a:buFont typeface="Arial" panose="020B0604020202020204" pitchFamily="34" charset="0"/>
              <a:buChar char="•"/>
              <a:defRPr/>
            </a:pPr>
            <a:r>
              <a:rPr lang="en-US" dirty="0"/>
              <a:t>Upgrade existing 345-kV circuit breakers to 80 kA interrupting capability.</a:t>
            </a:r>
          </a:p>
        </p:txBody>
      </p:sp>
    </p:spTree>
    <p:extLst>
      <p:ext uri="{BB962C8B-B14F-4D97-AF65-F5344CB8AC3E}">
        <p14:creationId xmlns:p14="http://schemas.microsoft.com/office/powerpoint/2010/main" val="2684029609"/>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PG Presentation Template" id="{B4478D45-AE08-4B4F-99CF-63600A9D6D50}" vid="{DBF02D57-CED3-4BB8-A699-7870ED500F61}"/>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PG Presentation Template" id="{B4478D45-AE08-4B4F-99CF-63600A9D6D50}" vid="{9C6A61ED-5D9D-43DF-AC3E-B0C1060BBB4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AF51A5998F0944EA03AB587B5B58FD3" ma:contentTypeVersion="18" ma:contentTypeDescription="Create a new document." ma:contentTypeScope="" ma:versionID="b4c82cc175136e5119ebe1daf97aec44">
  <xsd:schema xmlns:xsd="http://www.w3.org/2001/XMLSchema" xmlns:xs="http://www.w3.org/2001/XMLSchema" xmlns:p="http://schemas.microsoft.com/office/2006/metadata/properties" xmlns:ns2="5f527160-b6a2-448e-b210-55bbe2178a90" xmlns:ns3="cf8c9251-373f-4ee3-86cf-d97122226a81" targetNamespace="http://schemas.microsoft.com/office/2006/metadata/properties" ma:root="true" ma:fieldsID="afa9600c437eec4ba113eb804ae8201c" ns2:_="" ns3:_="">
    <xsd:import namespace="5f527160-b6a2-448e-b210-55bbe2178a90"/>
    <xsd:import namespace="cf8c9251-373f-4ee3-86cf-d97122226a8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Ercot_x002e_comPage" minOccurs="0"/>
                <xsd:element ref="ns2:Audi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527160-b6a2-448e-b210-55bbe2178a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a102f585-f336-4ab5-8023-668eed9f00b2"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Ercot_x002e_comPage" ma:index="23" nillable="true" ma:displayName="Ercot.com Page" ma:format="Dropdown" ma:internalName="Ercot_x002e_comPage">
      <xsd:simpleType>
        <xsd:restriction base="dms:Text">
          <xsd:maxLength value="255"/>
        </xsd:restriction>
      </xsd:simpleType>
    </xsd:element>
    <xsd:element name="Audience" ma:index="24" nillable="true" ma:displayName="Audience" ma:format="Dropdown" ma:internalName="Audience">
      <xsd:simpleType>
        <xsd:restriction base="dms:Choice">
          <xsd:enumeration value="Board"/>
          <xsd:enumeration value="Weather"/>
          <xsd:enumeration value="Trending Topics"/>
        </xsd:restrictio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c9251-373f-4ee3-86cf-d97122226a81"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c66124c6-af80-4d3b-9935-8f09acb7a830}" ma:internalName="TaxCatchAll" ma:showField="CatchAllData" ma:web="cf8c9251-373f-4ee3-86cf-d97122226a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21"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f8c9251-373f-4ee3-86cf-d97122226a81" xsi:nil="true"/>
    <Ercot_x002e_comPage xmlns="5f527160-b6a2-448e-b210-55bbe2178a90" xsi:nil="true"/>
    <Audience xmlns="5f527160-b6a2-448e-b210-55bbe2178a90" xsi:nil="true"/>
    <lcf76f155ced4ddcb4097134ff3c332f xmlns="5f527160-b6a2-448e-b210-55bbe2178a9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14F09C5-68B6-42DD-A42B-4B647BCFDC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f527160-b6a2-448e-b210-55bbe2178a90"/>
    <ds:schemaRef ds:uri="cf8c9251-373f-4ee3-86cf-d97122226a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E754FD2-17D2-4534-9157-8CFDD0166132}">
  <ds:schemaRefs>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http://schemas.openxmlformats.org/package/2006/metadata/core-properties"/>
    <ds:schemaRef ds:uri="http://purl.org/dc/dcmitype/"/>
    <ds:schemaRef ds:uri="cf8c9251-373f-4ee3-86cf-d97122226a81"/>
    <ds:schemaRef ds:uri="5f527160-b6a2-448e-b210-55bbe2178a90"/>
    <ds:schemaRef ds:uri="http://schemas.microsoft.com/office/2006/metadata/properties"/>
  </ds:schemaRefs>
</ds:datastoreItem>
</file>

<file path=customXml/itemProps3.xml><?xml version="1.0" encoding="utf-8"?>
<ds:datastoreItem xmlns:ds="http://schemas.openxmlformats.org/officeDocument/2006/customXml" ds:itemID="{6A5F3B15-1EDA-47D5-B690-303F08E28C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RPG Presentation Template_2026</Template>
  <TotalTime>6317</TotalTime>
  <Words>1235</Words>
  <Application>Microsoft Office PowerPoint</Application>
  <PresentationFormat>Widescreen</PresentationFormat>
  <Paragraphs>108</Paragraphs>
  <Slides>12</Slides>
  <Notes>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Aptos</vt:lpstr>
      <vt:lpstr>Arial</vt:lpstr>
      <vt:lpstr>Wingdings</vt:lpstr>
      <vt:lpstr>1_Cover</vt:lpstr>
      <vt:lpstr>Page Design</vt:lpstr>
      <vt:lpstr>LCRA Transmission Services Corporation (LCRA TSC) and CenterPoint Energy Houston Electric, LLC (CEHE) Euclid 765-kV Substation and Transmission Line Addition Project (26RPG001)     Prabhu Gnanam Director, Grid Planning  Technical Advisory Committee Meeting May 19, 2026</vt:lpstr>
      <vt:lpstr>Overview </vt:lpstr>
      <vt:lpstr>Project Need</vt:lpstr>
      <vt:lpstr>Comparison of Project Options</vt:lpstr>
      <vt:lpstr>Subsynchronous Oscillation (SSO) Assessment and Dynamic Stability Analysis </vt:lpstr>
      <vt:lpstr>Congestion Analysis and Sensitivity Analysis</vt:lpstr>
      <vt:lpstr>Overall Project Summary</vt:lpstr>
      <vt:lpstr>ERCOT Recommendation</vt:lpstr>
      <vt:lpstr>ERCOT Recommendation (cont.)</vt:lpstr>
      <vt:lpstr>ERCOT Recommendation (cont.)</vt:lpstr>
      <vt:lpstr>ERCOT Recommendation</vt:lpstr>
      <vt:lpstr>Thank you! Questions/Comments?</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Ahmed, Tanzila</dc:creator>
  <cp:keywords/>
  <cp:lastModifiedBy>Golen, Robert</cp:lastModifiedBy>
  <cp:revision>44</cp:revision>
  <dcterms:created xsi:type="dcterms:W3CDTF">2026-03-30T14:36:41Z</dcterms:created>
  <dcterms:modified xsi:type="dcterms:W3CDTF">2026-05-11T19:02:52Z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0x0101009AF51A5998F0944EA03AB587B5B58FD3</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